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  <p:sldMasterId id="2147483652" r:id="rId2"/>
    <p:sldMasterId id="2147483669" r:id="rId3"/>
  </p:sldMasterIdLst>
  <p:notesMasterIdLst>
    <p:notesMasterId r:id="rId69"/>
  </p:notesMasterIdLst>
  <p:handoutMasterIdLst>
    <p:handoutMasterId r:id="rId70"/>
  </p:handoutMasterIdLst>
  <p:sldIdLst>
    <p:sldId id="309" r:id="rId4"/>
    <p:sldId id="332" r:id="rId5"/>
    <p:sldId id="333" r:id="rId6"/>
    <p:sldId id="398" r:id="rId7"/>
    <p:sldId id="416" r:id="rId8"/>
    <p:sldId id="318" r:id="rId9"/>
    <p:sldId id="342" r:id="rId10"/>
    <p:sldId id="380" r:id="rId11"/>
    <p:sldId id="344" r:id="rId12"/>
    <p:sldId id="399" r:id="rId13"/>
    <p:sldId id="341" r:id="rId14"/>
    <p:sldId id="373" r:id="rId15"/>
    <p:sldId id="381" r:id="rId16"/>
    <p:sldId id="374" r:id="rId17"/>
    <p:sldId id="382" r:id="rId18"/>
    <p:sldId id="383" r:id="rId19"/>
    <p:sldId id="384" r:id="rId20"/>
    <p:sldId id="400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7" r:id="rId39"/>
    <p:sldId id="410" r:id="rId40"/>
    <p:sldId id="411" r:id="rId41"/>
    <p:sldId id="413" r:id="rId42"/>
    <p:sldId id="414" r:id="rId43"/>
    <p:sldId id="415" r:id="rId44"/>
    <p:sldId id="401" r:id="rId45"/>
    <p:sldId id="396" r:id="rId46"/>
    <p:sldId id="350" r:id="rId47"/>
    <p:sldId id="395" r:id="rId48"/>
    <p:sldId id="352" r:id="rId49"/>
    <p:sldId id="355" r:id="rId50"/>
    <p:sldId id="353" r:id="rId51"/>
    <p:sldId id="356" r:id="rId52"/>
    <p:sldId id="359" r:id="rId53"/>
    <p:sldId id="358" r:id="rId54"/>
    <p:sldId id="361" r:id="rId55"/>
    <p:sldId id="362" r:id="rId56"/>
    <p:sldId id="360" r:id="rId57"/>
    <p:sldId id="363" r:id="rId58"/>
    <p:sldId id="364" r:id="rId59"/>
    <p:sldId id="366" r:id="rId60"/>
    <p:sldId id="370" r:id="rId61"/>
    <p:sldId id="371" r:id="rId62"/>
    <p:sldId id="372" r:id="rId63"/>
    <p:sldId id="328" r:id="rId64"/>
    <p:sldId id="397" r:id="rId65"/>
    <p:sldId id="337" r:id="rId66"/>
    <p:sldId id="330" r:id="rId67"/>
    <p:sldId id="336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UNRYUNG KIM" initials="H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7246B"/>
    <a:srgbClr val="33006F"/>
    <a:srgbClr val="FF9929"/>
    <a:srgbClr val="E8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058" autoAdjust="0"/>
  </p:normalViewPr>
  <p:slideViewPr>
    <p:cSldViewPr snapToGrid="0" snapToObjects="1" showGuides="1">
      <p:cViewPr varScale="1">
        <p:scale>
          <a:sx n="79" d="100"/>
          <a:sy n="79" d="100"/>
        </p:scale>
        <p:origin x="294" y="78"/>
      </p:cViewPr>
      <p:guideLst>
        <p:guide orient="horz" pos="3912"/>
        <p:guide pos="2880"/>
      </p:guideLst>
    </p:cSldViewPr>
  </p:slideViewPr>
  <p:outlineViewPr>
    <p:cViewPr>
      <p:scale>
        <a:sx n="33" d="100"/>
        <a:sy n="33" d="100"/>
      </p:scale>
      <p:origin x="0" y="-32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328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0.5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1.5</c:v>
                </c:pt>
                <c:pt idx="1">
                  <c:v>1</c:v>
                </c:pt>
                <c:pt idx="2">
                  <c:v>0.5</c:v>
                </c:pt>
                <c:pt idx="3">
                  <c:v>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1.2</c:v>
                </c:pt>
                <c:pt idx="1">
                  <c:v>1.1000000000000001</c:v>
                </c:pt>
                <c:pt idx="2">
                  <c:v>0.7</c:v>
                </c:pt>
                <c:pt idx="3">
                  <c:v>0.2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1.1000000000000001</c:v>
                </c:pt>
                <c:pt idx="1">
                  <c:v>1.3</c:v>
                </c:pt>
                <c:pt idx="2">
                  <c:v>0.6</c:v>
                </c:pt>
                <c:pt idx="3">
                  <c:v>0.5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1.05</c:v>
                </c:pt>
                <c:pt idx="1">
                  <c:v>1.25</c:v>
                </c:pt>
                <c:pt idx="2">
                  <c:v>0.65</c:v>
                </c:pt>
                <c:pt idx="3">
                  <c:v>0.75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5179176"/>
        <c:axId val="203583000"/>
      </c:lineChart>
      <c:catAx>
        <c:axId val="205179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3583000"/>
        <c:crosses val="autoZero"/>
        <c:auto val="1"/>
        <c:lblAlgn val="ctr"/>
        <c:lblOffset val="100"/>
        <c:noMultiLvlLbl val="0"/>
      </c:catAx>
      <c:valAx>
        <c:axId val="2035830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5179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31C2-4EB4-524C-937C-EF74C2385E62}" type="datetime1">
              <a:rPr lang="en-US" smtClean="0"/>
              <a:t>3/9/2016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2D076-58F1-BA4C-93A1-EA80EBE2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17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C45E1-188E-9547-8FA3-8BA686C5A8BC}" type="datetime1">
              <a:rPr lang="en-US" smtClean="0"/>
              <a:t>3/9/2016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61685-3FC4-A441-BFA1-3771CC6D9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31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99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07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7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07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43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33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61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66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63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8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08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68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66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47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1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81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4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47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47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21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56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07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56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73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4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10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9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61685-3FC4-A441-BFA1-3771CC6D91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3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32224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85850" y="2527300"/>
            <a:ext cx="6972300" cy="14466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5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426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4" y="6238255"/>
            <a:ext cx="2965232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2039" y="2413592"/>
            <a:ext cx="6972300" cy="1560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426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4" y="6248888"/>
            <a:ext cx="2965239" cy="50292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2039" y="4113680"/>
            <a:ext cx="6972300" cy="989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solidFill>
                  <a:schemeClr val="bg2"/>
                </a:solidFill>
                <a:latin typeface="Uni Sans Regular" panose="00000500000000000000" pitchFamily="50" charset="0"/>
                <a:cs typeface="Uni Sans Regular" panose="00000500000000000000" pitchFamily="50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4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842045"/>
            <a:ext cx="6972300" cy="264175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716352"/>
            <a:ext cx="1600200" cy="139700"/>
          </a:xfrm>
          <a:prstGeom prst="rect">
            <a:avLst/>
          </a:prstGeom>
        </p:spPr>
      </p:pic>
      <p:pic>
        <p:nvPicPr>
          <p:cNvPr id="2" name="Picture 1" descr="W 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78987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60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39" y="6450899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1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39" y="6450899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E8D3A2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684412_high_Purpl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5"/>
          <a:stretch/>
        </p:blipFill>
        <p:spPr>
          <a:xfrm>
            <a:off x="771098" y="49337"/>
            <a:ext cx="2810301" cy="674404"/>
          </a:xfrm>
          <a:prstGeom prst="rect">
            <a:avLst/>
          </a:prstGeom>
        </p:spPr>
      </p:pic>
      <p:pic>
        <p:nvPicPr>
          <p:cNvPr id="15" name="Picture 10" descr="UW_W-Logo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" y="165183"/>
            <a:ext cx="685800" cy="46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92039" y="773078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9463" y="3414834"/>
            <a:ext cx="1600200" cy="1397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2039" y="4113680"/>
            <a:ext cx="6972300" cy="989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800" b="0" i="0" baseline="0">
                <a:solidFill>
                  <a:schemeClr val="bg1"/>
                </a:solidFill>
                <a:latin typeface="Uni Sans Regular" panose="00000500000000000000" pitchFamily="50" charset="0"/>
                <a:cs typeface="Uni Sans Regular" panose="00000500000000000000" pitchFamily="50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1623537"/>
            <a:ext cx="8184662" cy="45742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12365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1225899"/>
            <a:ext cx="8184662" cy="49718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7300" y="294379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+mj-lt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868293"/>
            <a:ext cx="9144000" cy="10602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Sub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12365"/>
            <a:ext cx="3931920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56859" y="1212365"/>
            <a:ext cx="3931920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71757" y="1623537"/>
            <a:ext cx="3931920" cy="45740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algn="l" defTabSz="457200" rtl="0" eaLnBrk="1" latinLnBrk="0" hangingPunct="1">
              <a:spcBef>
                <a:spcPct val="20000"/>
              </a:spcBef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marL="2057400" lvl="4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  <p:sp>
        <p:nvSpPr>
          <p:cNvPr id="14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756859" y="1623537"/>
            <a:ext cx="3931920" cy="45740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algn="l" defTabSz="457200" rtl="0" eaLnBrk="1" latinLnBrk="0" hangingPunct="1">
              <a:spcBef>
                <a:spcPct val="20000"/>
              </a:spcBef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marL="2057400" lvl="4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Fifth level (Open Sans Light, 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71757" y="1225898"/>
            <a:ext cx="8184662" cy="4943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accent5">
                    <a:lumMod val="50000"/>
                  </a:schemeClr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8" r:id="rId4"/>
    <p:sldLayoutId id="2147483665" r:id="rId5"/>
    <p:sldLayoutId id="2147483666" r:id="rId6"/>
    <p:sldLayoutId id="214748366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80000">
              <a:schemeClr val="accent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18" Type="http://schemas.openxmlformats.org/officeDocument/2006/relationships/image" Target="../media/image590.PNG"/><Relationship Id="rId3" Type="http://schemas.openxmlformats.org/officeDocument/2006/relationships/image" Target="../media/image52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17" Type="http://schemas.openxmlformats.org/officeDocument/2006/relationships/image" Target="../media/image60.PNG"/><Relationship Id="rId2" Type="http://schemas.openxmlformats.org/officeDocument/2006/relationships/image" Target="../media/image430.png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8.PNG"/><Relationship Id="rId10" Type="http://schemas.openxmlformats.org/officeDocument/2006/relationships/image" Target="../media/image56.PNG"/><Relationship Id="rId19" Type="http://schemas.openxmlformats.org/officeDocument/2006/relationships/image" Target="../media/image600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image" Target="../media/image5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550.PNG"/><Relationship Id="rId3" Type="http://schemas.openxmlformats.org/officeDocument/2006/relationships/image" Target="../media/image470.png"/><Relationship Id="rId7" Type="http://schemas.openxmlformats.org/officeDocument/2006/relationships/image" Target="../media/image540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62.png"/><Relationship Id="rId16" Type="http://schemas.openxmlformats.org/officeDocument/2006/relationships/image" Target="../media/image6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11" Type="http://schemas.openxmlformats.org/officeDocument/2006/relationships/image" Target="../media/image61.png"/><Relationship Id="rId5" Type="http://schemas.openxmlformats.org/officeDocument/2006/relationships/image" Target="../media/image490.png"/><Relationship Id="rId15" Type="http://schemas.openxmlformats.org/officeDocument/2006/relationships/image" Target="../media/image66.PNG"/><Relationship Id="rId10" Type="http://schemas.openxmlformats.org/officeDocument/2006/relationships/image" Target="../media/image600.PNG"/><Relationship Id="rId19" Type="http://schemas.openxmlformats.org/officeDocument/2006/relationships/image" Target="../media/image69.PNG"/><Relationship Id="rId4" Type="http://schemas.openxmlformats.org/officeDocument/2006/relationships/image" Target="../media/image480.png"/><Relationship Id="rId9" Type="http://schemas.openxmlformats.org/officeDocument/2006/relationships/image" Target="../media/image590.PNG"/><Relationship Id="rId1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9.png"/><Relationship Id="rId21" Type="http://schemas.openxmlformats.org/officeDocument/2006/relationships/image" Target="../media/image991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8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5" Type="http://schemas.openxmlformats.org/officeDocument/2006/relationships/image" Target="../media/image98.png"/><Relationship Id="rId10" Type="http://schemas.openxmlformats.org/officeDocument/2006/relationships/image" Target="../media/image880.png"/><Relationship Id="rId19" Type="http://schemas.openxmlformats.org/officeDocument/2006/relationships/image" Target="../media/image102.png"/><Relationship Id="rId4" Type="http://schemas.openxmlformats.org/officeDocument/2006/relationships/image" Target="../media/image90.png"/><Relationship Id="rId9" Type="http://schemas.openxmlformats.org/officeDocument/2006/relationships/image" Target="../media/image870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5.png"/><Relationship Id="rId21" Type="http://schemas.openxmlformats.org/officeDocument/2006/relationships/image" Target="../media/image119.png"/><Relationship Id="rId7" Type="http://schemas.openxmlformats.org/officeDocument/2006/relationships/image" Target="../media/image870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4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0.png"/><Relationship Id="rId11" Type="http://schemas.openxmlformats.org/officeDocument/2006/relationships/image" Target="../media/image109.png"/><Relationship Id="rId5" Type="http://schemas.openxmlformats.org/officeDocument/2006/relationships/image" Target="../media/image107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6.png"/><Relationship Id="rId9" Type="http://schemas.openxmlformats.org/officeDocument/2006/relationships/image" Target="../media/image991.png"/><Relationship Id="rId1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2.png"/><Relationship Id="rId5" Type="http://schemas.openxmlformats.org/officeDocument/2006/relationships/image" Target="../media/image960.png"/><Relationship Id="rId10" Type="http://schemas.openxmlformats.org/officeDocument/2006/relationships/image" Target="../media/image990.png"/><Relationship Id="rId9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99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34.png"/><Relationship Id="rId5" Type="http://schemas.openxmlformats.org/officeDocument/2006/relationships/image" Target="../media/image970.png"/><Relationship Id="rId10" Type="http://schemas.openxmlformats.org/officeDocument/2006/relationships/image" Target="../media/image133.png"/><Relationship Id="rId9" Type="http://schemas.openxmlformats.org/officeDocument/2006/relationships/image" Target="../media/image10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13" Type="http://schemas.openxmlformats.org/officeDocument/2006/relationships/image" Target="../media/image930.png"/><Relationship Id="rId3" Type="http://schemas.microsoft.com/office/2007/relationships/media" Target="../media/media2.avi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2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138.png"/><Relationship Id="rId5" Type="http://schemas.microsoft.com/office/2007/relationships/media" Target="../media/media3.avi"/><Relationship Id="rId10" Type="http://schemas.openxmlformats.org/officeDocument/2006/relationships/image" Target="../media/image137.png"/><Relationship Id="rId4" Type="http://schemas.openxmlformats.org/officeDocument/2006/relationships/video" Target="../media/media2.avi"/><Relationship Id="rId9" Type="http://schemas.openxmlformats.org/officeDocument/2006/relationships/image" Target="../media/image136.png"/><Relationship Id="rId14" Type="http://schemas.openxmlformats.org/officeDocument/2006/relationships/image" Target="../media/image9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1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160.PNG"/><Relationship Id="rId9" Type="http://schemas.openxmlformats.org/officeDocument/2006/relationships/image" Target="../media/image12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147.png"/><Relationship Id="rId3" Type="http://schemas.microsoft.com/office/2007/relationships/media" Target="../media/media6.avi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46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video" Target="../media/media7.avi"/><Relationship Id="rId11" Type="http://schemas.openxmlformats.org/officeDocument/2006/relationships/image" Target="../media/image940.png"/><Relationship Id="rId5" Type="http://schemas.microsoft.com/office/2007/relationships/media" Target="../media/media7.avi"/><Relationship Id="rId10" Type="http://schemas.openxmlformats.org/officeDocument/2006/relationships/image" Target="../media/image1210.png"/><Relationship Id="rId4" Type="http://schemas.openxmlformats.org/officeDocument/2006/relationships/video" Target="../media/media6.avi"/><Relationship Id="rId9" Type="http://schemas.openxmlformats.org/officeDocument/2006/relationships/image" Target="../media/image920.png"/><Relationship Id="rId1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13" Type="http://schemas.openxmlformats.org/officeDocument/2006/relationships/image" Target="../media/image156.png"/><Relationship Id="rId3" Type="http://schemas.microsoft.com/office/2007/relationships/media" Target="../media/media9.avi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55.png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6" Type="http://schemas.openxmlformats.org/officeDocument/2006/relationships/video" Target="../media/media10.avi"/><Relationship Id="rId11" Type="http://schemas.openxmlformats.org/officeDocument/2006/relationships/image" Target="../media/image1380.png"/><Relationship Id="rId5" Type="http://schemas.microsoft.com/office/2007/relationships/media" Target="../media/media10.avi"/><Relationship Id="rId10" Type="http://schemas.openxmlformats.org/officeDocument/2006/relationships/image" Target="../media/image1370.png"/><Relationship Id="rId4" Type="http://schemas.openxmlformats.org/officeDocument/2006/relationships/video" Target="../media/media9.avi"/><Relationship Id="rId9" Type="http://schemas.openxmlformats.org/officeDocument/2006/relationships/image" Target="../media/image1360.png"/><Relationship Id="rId14" Type="http://schemas.openxmlformats.org/officeDocument/2006/relationships/image" Target="../media/image1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jpeg"/><Relationship Id="rId4" Type="http://schemas.openxmlformats.org/officeDocument/2006/relationships/image" Target="../media/image160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2936888"/>
            <a:ext cx="6972300" cy="264175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33006F"/>
                </a:solidFill>
              </a:rPr>
              <a:t>Dynamics and Control of a Quadrotor with Active Geometric Morphing</a:t>
            </a:r>
            <a:endParaRPr lang="en-US" sz="3200" dirty="0">
              <a:solidFill>
                <a:srgbClr val="33006F"/>
              </a:solidFill>
            </a:endParaRPr>
          </a:p>
        </p:txBody>
      </p:sp>
      <p:sp>
        <p:nvSpPr>
          <p:cNvPr id="4" name="Subtitle 6"/>
          <p:cNvSpPr txBox="1">
            <a:spLocks/>
          </p:cNvSpPr>
          <p:nvPr/>
        </p:nvSpPr>
        <p:spPr>
          <a:xfrm>
            <a:off x="671757" y="5124926"/>
            <a:ext cx="7749184" cy="246459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Dustin Wallace, Kristi </a:t>
            </a:r>
            <a:r>
              <a:rPr lang="en-US" altLang="ko-KR" sz="1800" b="1" dirty="0" err="1" smtClean="0">
                <a:solidFill>
                  <a:srgbClr val="33006F"/>
                </a:solidFill>
                <a:latin typeface="맑은 고딕" panose="020B0503020000020004" pitchFamily="34" charset="-127"/>
              </a:rPr>
              <a:t>Morgansen</a:t>
            </a:r>
            <a:endParaRPr lang="en-US" altLang="ko-KR" sz="1800" b="1" dirty="0" smtClean="0">
              <a:solidFill>
                <a:srgbClr val="33006F"/>
              </a:solidFill>
              <a:latin typeface="맑은 고딕" panose="020B0503020000020004" pitchFamily="34" charset="-127"/>
            </a:endParaRPr>
          </a:p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Nonlinear Dynamics and Control Laboratory</a:t>
            </a:r>
            <a:endParaRPr lang="en-US" altLang="ko-KR" sz="1800" b="1" dirty="0">
              <a:solidFill>
                <a:srgbClr val="33006F"/>
              </a:solidFill>
              <a:latin typeface="맑은 고딕" panose="020B0503020000020004" pitchFamily="34" charset="-127"/>
            </a:endParaRPr>
          </a:p>
          <a:p>
            <a:pPr marL="0" indent="0">
              <a:buFont typeface="Arial"/>
              <a:buNone/>
            </a:pPr>
            <a:r>
              <a:rPr lang="en-US" altLang="ko-KR" sz="16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University of Washington - William E. Boeing Aeronautics and Astronautics</a:t>
            </a:r>
          </a:p>
          <a:p>
            <a:pPr marL="0" indent="0">
              <a:buFont typeface="Arial"/>
              <a:buNone/>
            </a:pPr>
            <a:r>
              <a:rPr lang="en-US" altLang="ko-KR" sz="16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MSAA Thesis Presentation – 9 March 2016</a:t>
            </a:r>
            <a:endParaRPr lang="ko-KR" altLang="en-US" sz="1400" dirty="0" smtClean="0">
              <a:solidFill>
                <a:srgbClr val="33006F"/>
              </a:solidFill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56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Proceeding Work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Dynamic Analysis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LQR Control</a:t>
            </a:r>
          </a:p>
          <a:p>
            <a:pPr lvl="0"/>
            <a:r>
              <a:rPr lang="en-US" sz="2000" dirty="0">
                <a:solidFill>
                  <a:srgbClr val="FFFFFF">
                    <a:lumMod val="75000"/>
                  </a:srgbClr>
                </a:solidFill>
              </a:rPr>
              <a:t>Set Point LQR Gain </a:t>
            </a:r>
            <a:r>
              <a:rPr lang="en-US" sz="2000" dirty="0" smtClean="0">
                <a:solidFill>
                  <a:srgbClr val="FFFFFF">
                    <a:lumMod val="75000"/>
                  </a:srgbClr>
                </a:solidFill>
              </a:rPr>
              <a:t>Scheduling</a:t>
            </a:r>
            <a:endParaRPr lang="en-US" sz="18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Numerical Optimal Geometric Morphing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Conclusions and Suggestions for Further Study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Generalized Coordinates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536681"/>
            <a:ext cx="8184662" cy="4971848"/>
          </a:xfrm>
        </p:spPr>
        <p:txBody>
          <a:bodyPr/>
          <a:lstStyle/>
          <a:p>
            <a:r>
              <a:rPr lang="en-US" dirty="0" smtClean="0"/>
              <a:t>9 Masses Correspond to 54 DOF in Newtonian 3-Space</a:t>
            </a:r>
          </a:p>
          <a:p>
            <a:r>
              <a:rPr lang="en-US" dirty="0" smtClean="0"/>
              <a:t>Joint Constraints Can be Used to Reduce the System to a Minimum Number of Generalized Coordinates</a:t>
            </a:r>
          </a:p>
          <a:p>
            <a:pPr lvl="1"/>
            <a:r>
              <a:rPr lang="en-US" dirty="0" smtClean="0"/>
              <a:t>Arm Pivot Bases Only Allow Relative Yaw, Eliminating 20 DOF</a:t>
            </a:r>
          </a:p>
          <a:p>
            <a:pPr lvl="1"/>
            <a:r>
              <a:rPr lang="en-US" dirty="0" smtClean="0"/>
              <a:t>Sliding Motor Joints Allow Only Unidimensional Translation, Eliminating another 20 DOF</a:t>
            </a:r>
          </a:p>
          <a:p>
            <a:r>
              <a:rPr lang="en-US" dirty="0" smtClean="0"/>
              <a:t>This Leaves the System 14 DOF</a:t>
            </a:r>
          </a:p>
          <a:p>
            <a:pPr lvl="1"/>
            <a:r>
              <a:rPr lang="en-US" dirty="0" smtClean="0"/>
              <a:t>6 Body States</a:t>
            </a:r>
          </a:p>
          <a:p>
            <a:pPr lvl="1"/>
            <a:r>
              <a:rPr lang="en-US" dirty="0" smtClean="0"/>
              <a:t>8 Shape States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1756" y="5394773"/>
                <a:ext cx="774020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5394773"/>
                <a:ext cx="774020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2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Define Body-Frame Mass Positions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𝑎𝑟𝑚𝐴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=[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=[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𝑚𝑜𝑡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𝑚𝑜𝑡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𝑚𝑜𝑡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𝑚𝑜𝑡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System Dynamics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728" y="2001750"/>
            <a:ext cx="3360691" cy="342014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405491" y="2316480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098002" y="2316480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876480" y="2822448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131188" y="2822448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600990" y="3346704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58382" y="3870017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894184" y="3882209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59674" y="3364049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42495" y="4311977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167079" y="4320042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914075" y="4691898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229743" y="4704090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638585" y="5106426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456937" y="5507819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931779" y="5507819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70421" y="5123771"/>
            <a:ext cx="260380" cy="268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033516" y="5397511"/>
            <a:ext cx="332566" cy="330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020470" y="4216424"/>
            <a:ext cx="332566" cy="330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768694" y="4216477"/>
            <a:ext cx="332566" cy="330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03023" y="4598163"/>
            <a:ext cx="332566" cy="330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812695" y="4595253"/>
            <a:ext cx="332566" cy="330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233597" y="4996021"/>
            <a:ext cx="332566" cy="330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964703" y="5000509"/>
            <a:ext cx="332566" cy="330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503023" y="5397511"/>
            <a:ext cx="332566" cy="330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7" y="1225898"/>
                <a:ext cx="8184662" cy="5357781"/>
              </a:xfrm>
            </p:spPr>
            <p:txBody>
              <a:bodyPr/>
              <a:lstStyle/>
              <a:p>
                <a:r>
                  <a:rPr lang="en-US" dirty="0" smtClean="0"/>
                  <a:t>Dynamics Are Highly Dependent on CG and CL Locations</a:t>
                </a:r>
              </a:p>
              <a:p>
                <a:pPr lvl="1"/>
                <a:r>
                  <a:rPr lang="en-US" dirty="0" smtClean="0"/>
                  <a:t>Calculate CG in Body Frame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𝐶𝐺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𝑡𝑜𝑡𝑎𝑙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Calculate CL in Body Frame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𝑚𝑜𝑡𝐴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𝑚𝑜𝑡𝐵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𝑚𝑜𝑡𝐶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𝑚𝑜𝑡𝐷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Forces in Each Body-State Dimension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7" y="1225898"/>
                <a:ext cx="8184662" cy="5357781"/>
              </a:xfrm>
              <a:blipFill rotWithShape="0">
                <a:blip r:embed="rId2"/>
                <a:stretch>
                  <a:fillRect l="-968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System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4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Moments of Inertia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𝑜𝑑𝑦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CG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𝑎𝑟𝑚𝑖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𝑎𝑟𝑚𝑖</m:t>
                        </m:r>
                      </m:sub>
                    </m:sSub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 dirty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𝑎𝑟𝑚𝑖𝑥</m:t>
                                    </m:r>
                                  </m:sub>
                                </m:s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𝑚𝑜𝑡𝑖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𝑚𝑜𝑡𝑖</m:t>
                        </m:r>
                      </m:sub>
                    </m:sSub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𝑚𝑜𝑡𝑖𝑥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𝑏𝑜𝑑𝑦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CG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  <m:sup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1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𝑎𝑟𝑚𝑖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𝑎𝑟𝑚𝑖</m:t>
                        </m:r>
                      </m:sub>
                    </m:sSub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 dirty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𝑎𝑟𝑚𝑖</m:t>
                                    </m:r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𝑚𝑜𝑡𝑖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𝑚𝑜𝑡𝑖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𝑚𝑜𝑡𝑖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𝑏𝑜𝑑𝑦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𝑎𝑟𝑚𝑖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𝑎𝑟𝑚𝑖</m:t>
                        </m:r>
                      </m:sub>
                    </m:sSub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𝑎𝑟𝑚𝑖𝑥</m:t>
                                    </m:r>
                                  </m:sub>
                                </m:s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𝑎𝑟𝑚𝑖𝑦</m:t>
                                    </m:r>
                                  </m:sub>
                                </m:sSub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𝑚𝑜𝑡𝑖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𝑚𝑜𝑡𝑖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𝑚𝑜𝑡𝑖𝑥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𝑚𝑜𝑡𝑖𝑦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System Dynamics 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42407" y="3900585"/>
            <a:ext cx="170009" cy="1796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01008" y="1808046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43508" y="2469441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34944" y="3259959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45104" y="2816565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12416" y="4296589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75840" y="4711872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05156" y="4711872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56044" y="5230032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06416" y="5216775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99880" y="5734570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31056" y="5745697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43508" y="3900144"/>
            <a:ext cx="363080" cy="374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03755" y="5230032"/>
            <a:ext cx="571732" cy="387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463323" y="5223403"/>
            <a:ext cx="571732" cy="387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18539" y="5745697"/>
            <a:ext cx="571732" cy="387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643508" y="5735240"/>
            <a:ext cx="571732" cy="387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860283" y="3886460"/>
            <a:ext cx="571732" cy="387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35049" y="4307138"/>
            <a:ext cx="483639" cy="387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65291" y="2816565"/>
            <a:ext cx="571732" cy="387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48091" y="2467024"/>
            <a:ext cx="571732" cy="387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43202" y="2467024"/>
            <a:ext cx="170009" cy="1796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Newton’s Second Law – Momentum 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𝑚𝑣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Dynamic Equations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𝐶𝐺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𝐶𝐺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𝐶𝐺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̇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̇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̇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𝑖𝑛𝑡𝑒𝑟𝑛𝑎𝑙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System Dynamics 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828038" y="6292054"/>
            <a:ext cx="931161" cy="285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4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Internal Torque Considerations</a:t>
            </a:r>
          </a:p>
          <a:p>
            <a:pPr lvl="1"/>
            <a:r>
              <a:rPr lang="en-US" dirty="0" smtClean="0"/>
              <a:t>Torques resulting from prescribed arm and motor movements are difficult to quantify. </a:t>
            </a:r>
          </a:p>
          <a:p>
            <a:pPr lvl="1"/>
            <a:r>
              <a:rPr lang="en-US" dirty="0" smtClean="0"/>
              <a:t>Symmetry Assumptions are Implemented to Cancel Internal Torques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System Dynamics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43" y="2856052"/>
            <a:ext cx="3968593" cy="379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6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Final Dynamics in Body Frame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𝐶𝐺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̈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𝐶𝐺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𝐶𝐺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̈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𝐶𝐺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𝐶𝐺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̈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𝐶𝐺</m:t>
                                    </m:r>
                                  </m:e>
                                </m:acc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̇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b>
                        </m:sSub>
                      </m:den>
                    </m:f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System Dynamics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3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Proceeding Work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Dynamic Analysis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LQR Control</a:t>
            </a:r>
            <a:endParaRPr lang="en-US" sz="1800" b="1" dirty="0" smtClean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Set Point LQR Gain Scheduling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Numerical Optimal Geometric Morphing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Conclusions and Suggestions for Further Study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3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Numerical Values Are Assigned to Parameters, Estimated for a Hobby-Sized Quadrotor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Design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9792023"/>
                  </p:ext>
                </p:extLst>
              </p:nvPr>
            </p:nvGraphicFramePr>
            <p:xfrm>
              <a:off x="1524000" y="2043176"/>
              <a:ext cx="60960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19570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Mass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kg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1957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 baseline="-25000" dirty="0" err="1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1957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 baseline="-25000" dirty="0" err="1" smtClean="0">
                                    <a:latin typeface="Cambria Math" panose="02040503050406030204" pitchFamily="18" charset="0"/>
                                  </a:rPr>
                                  <m:t>𝑎𝑟𝑚𝑠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 dirty="0" smtClean="0"/>
                        </a:p>
                      </a:txBody>
                      <a:tcPr/>
                    </a:tc>
                  </a:tr>
                  <a:tr h="1957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 baseline="-25000" dirty="0" err="1" smtClean="0">
                                    <a:latin typeface="Cambria Math" panose="02040503050406030204" pitchFamily="18" charset="0"/>
                                  </a:rPr>
                                  <m:t>𝑚𝑜𝑡𝑜𝑟𝑠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9792023"/>
                  </p:ext>
                </p:extLst>
              </p:nvPr>
            </p:nvGraphicFramePr>
            <p:xfrm>
              <a:off x="1524000" y="2043176"/>
              <a:ext cx="60960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Mass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kg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" t="-106557" r="-101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00" t="-106557" r="-1000" b="-200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" t="-210000" r="-101000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00" t="-210000" r="-1000" b="-103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" t="-310000" r="-101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00" t="-310000" r="-1000" b="-3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2005874"/>
                  </p:ext>
                </p:extLst>
              </p:nvPr>
            </p:nvGraphicFramePr>
            <p:xfrm>
              <a:off x="1524000" y="3634740"/>
              <a:ext cx="6096000" cy="18722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19570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Length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1957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baseline="0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 baseline="-25000" dirty="0" err="1" smtClean="0">
                                    <a:latin typeface="Cambria Math" panose="02040503050406030204" pitchFamily="18" charset="0"/>
                                  </a:rPr>
                                  <m:t>𝑎𝑟𝑚𝑠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1957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 dirty="0" smtClean="0"/>
                        </a:p>
                      </a:txBody>
                      <a:tcPr/>
                    </a:tc>
                  </a:tr>
                  <a:tr h="1957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1957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𝑎𝑟𝑚𝑠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2005874"/>
                  </p:ext>
                </p:extLst>
              </p:nvPr>
            </p:nvGraphicFramePr>
            <p:xfrm>
              <a:off x="1524000" y="3634740"/>
              <a:ext cx="6096000" cy="18722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Length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0" t="-108333" r="-101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00" t="-108333" r="-1000" b="-316667"/>
                          </a:stretch>
                        </a:blipFill>
                      </a:tcPr>
                    </a:tc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0" t="-195313" r="-101000" b="-1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00" t="-195313" r="-1000" b="-196875"/>
                          </a:stretch>
                        </a:blipFill>
                      </a:tcPr>
                    </a:tc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0" t="-295313" r="-101000" b="-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00" t="-295313" r="-1000" b="-96875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0" t="-421667" r="-101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00" t="-421667" r="-1000" b="-3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314222"/>
                  </p:ext>
                </p:extLst>
              </p:nvPr>
            </p:nvGraphicFramePr>
            <p:xfrm>
              <a:off x="1524000" y="5631327"/>
              <a:ext cx="6096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19570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Prop</a:t>
                          </a:r>
                          <a:r>
                            <a:rPr lang="en-US" baseline="0" dirty="0" smtClean="0"/>
                            <a:t> Drag Coefficient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1957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314222"/>
                  </p:ext>
                </p:extLst>
              </p:nvPr>
            </p:nvGraphicFramePr>
            <p:xfrm>
              <a:off x="1524000" y="5631327"/>
              <a:ext cx="60960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8000"/>
                    <a:gridCol w="3048000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Prop</a:t>
                          </a:r>
                          <a:r>
                            <a:rPr lang="en-US" baseline="0" dirty="0" smtClean="0"/>
                            <a:t> Drag Coefficient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" t="-110000" r="-101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00" t="-110000" r="-1000" b="-3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8151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Motivation and Objectives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Proceeding Work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Dynamic Analysis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LQR Control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Set Point LQR Gain Scheduling</a:t>
            </a: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Numerical Optimal Geometric Morphing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Conclusions and Suggestions for Further Study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6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System Dynamics Example With Given Parameters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𝐶𝐺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Design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31" y="2326054"/>
            <a:ext cx="3012944" cy="212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03" y="3234500"/>
            <a:ext cx="7952897" cy="281273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41400" y="1663700"/>
            <a:ext cx="3479800" cy="977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Linearized Dynamics – </a:t>
                </a:r>
              </a:p>
              <a:p>
                <a:pPr lvl="1"/>
                <a:r>
                  <a:rPr lang="en-US" dirty="0" smtClean="0"/>
                  <a:t>Looking at the CG-centric Model</a:t>
                </a:r>
              </a:p>
              <a:p>
                <a:pPr lvl="1"/>
                <a:r>
                  <a:rPr lang="en-US" dirty="0" smtClean="0"/>
                  <a:t>Linearize about a stationary hover at the origin</a:t>
                </a:r>
              </a:p>
              <a:p>
                <a:pPr lvl="2"/>
                <a:r>
                  <a:rPr lang="en-US" dirty="0" smtClean="0"/>
                  <a:t>Arms perpendicular</a:t>
                </a:r>
              </a:p>
              <a:p>
                <a:pPr lvl="2"/>
                <a:r>
                  <a:rPr lang="en-US" dirty="0" smtClean="0"/>
                  <a:t>Motors centered on arms</a:t>
                </a:r>
              </a:p>
              <a:p>
                <a:pPr lvl="2"/>
                <a:r>
                  <a:rPr lang="en-US" dirty="0" smtClean="0"/>
                  <a:t>Even Thrust on all Motors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1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7" y="1225899"/>
                <a:ext cx="7935795" cy="4833525"/>
              </a:xfrm>
            </p:spPr>
            <p:txBody>
              <a:bodyPr/>
              <a:lstStyle/>
              <a:p>
                <a:r>
                  <a:rPr lang="en-US" dirty="0" smtClean="0"/>
                  <a:t>Linearized Dynamics –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7" y="1225899"/>
                <a:ext cx="7935795" cy="4833525"/>
              </a:xfrm>
              <a:blipFill rotWithShape="0">
                <a:blip r:embed="rId2"/>
                <a:stretch>
                  <a:fillRect l="-998" t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36" y="2250088"/>
            <a:ext cx="6645389" cy="3449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31390" y="2168310"/>
                <a:ext cx="457048" cy="3612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b="0" i="1" smtClean="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1200" b="0" i="1" smtClean="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1200" b="0" i="1" smtClean="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1200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1200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̇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1200" i="1" smtClean="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acc>
                                                          <m:accPr>
                                                            <m:chr m:val="̇"/>
                                                            <m:ctrlPr>
                                                              <a:rPr lang="en-US" sz="1200" b="0" i="1" smtClean="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accP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n-US" sz="1200" b="0" i="1" smtClean="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</m:acc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acc>
                                                          <m:accPr>
                                                            <m:chr m:val="̇"/>
                                                            <m:ctrlPr>
                                                              <a:rPr lang="en-US" sz="1200" b="0" i="1" smtClean="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accPr>
                                                          <m:e>
                                                            <m:r>
                                                              <a:rPr lang="en-US" sz="1200" b="0" i="1" smtClean="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𝑧</m:t>
                                                            </m:r>
                                                          </m:e>
                                                        </m:acc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1200" i="1" smtClean="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acc>
                                                                <m:accPr>
                                                                  <m:chr m:val="̇"/>
                                                                  <m:ctrlPr>
                                                                    <a:rPr lang="en-US" sz="1200" b="0" i="1" smtClean="0">
                                                                      <a:solidFill>
                                                                        <a:srgbClr val="000000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accPr>
                                                                <m:e>
                                                                  <m:r>
                                                                    <a:rPr lang="en-US" sz="1200" b="0" i="1" smtClean="0">
                                                                      <a:solidFill>
                                                                        <a:srgbClr val="000000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𝜙</m:t>
                                                                  </m:r>
                                                                </m:e>
                                                              </m:acc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acc>
                                                                <m:accPr>
                                                                  <m:chr m:val="̇"/>
                                                                  <m:ctrlPr>
                                                                    <a:rPr lang="en-US" sz="1200" b="0" i="1" smtClean="0">
                                                                      <a:solidFill>
                                                                        <a:srgbClr val="000000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accPr>
                                                                <m:e>
                                                                  <m:r>
                                                                    <a:rPr lang="en-US" sz="1200" b="0" i="1" smtClean="0">
                                                                      <a:solidFill>
                                                                        <a:srgbClr val="000000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𝜃</m:t>
                                                                  </m:r>
                                                                </m:e>
                                                              </m:acc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1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1200" i="1" smtClean="0">
                                                                      <a:solidFill>
                                                                        <a:srgbClr val="000000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acc>
                                                                      <m:accPr>
                                                                        <m:chr m:val="̇"/>
                                                                        <m:ctrlPr>
                                                                          <a:rPr lang="en-US" sz="1200" b="0" i="1" smtClean="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accPr>
                                                                      <m:e>
                                                                        <m:r>
                                                                          <a:rPr lang="en-US" sz="1200" b="0" i="1" smtClean="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𝜓</m:t>
                                                                        </m:r>
                                                                      </m:e>
                                                                    </m:acc>
                                                                  </m:e>
                                                                </m:mr>
                                                                <m:mr>
                                                                  <m:e>
                                                                    <m:acc>
                                                                      <m:accPr>
                                                                        <m:chr m:val="̇"/>
                                                                        <m:ctrlPr>
                                                                          <a:rPr lang="en-US" sz="1200" b="0" i="1" smtClean="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accPr>
                                                                      <m:e>
                                                                        <m:sSub>
                                                                          <m:sSubPr>
                                                                            <m:ctrlPr>
                                                                              <a:rPr lang="en-US" sz="1200" b="0" i="1" smtClean="0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</m:ctrlPr>
                                                                          </m:sSubPr>
                                                                          <m:e>
                                                                            <m:r>
                                                                              <a:rPr lang="en-US" sz="1200" b="0" i="1" smtClean="0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𝛼</m:t>
                                                                            </m:r>
                                                                          </m:e>
                                                                          <m:sub>
                                                                            <m:r>
                                                                              <a:rPr lang="en-US" sz="1200" b="0" i="1" smtClean="0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𝜙</m:t>
                                                                            </m:r>
                                                                          </m:sub>
                                                                        </m:sSub>
                                                                      </m:e>
                                                                    </m:acc>
                                                                  </m:e>
                                                                </m:mr>
                                                                <m:mr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1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1200" i="1" smtClean="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acc>
                                                                            <m:accPr>
                                                                              <m:chr m:val="̇"/>
                                                                              <m:ctrlPr>
                                                                                <a:rPr lang="en-US" sz="1200" b="0" i="1" smtClean="0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latin typeface="Cambria Math" panose="02040503050406030204" pitchFamily="18" charset="0"/>
                                                                                </a:rPr>
                                                                              </m:ctrlPr>
                                                                            </m:accPr>
                                                                            <m:e>
                                                                              <m:sSub>
                                                                                <m:sSubPr>
                                                                                  <m:ctrlP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</m:ctrlPr>
                                                                                </m:sSubPr>
                                                                                <m:e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𝛼</m:t>
                                                                                  </m:r>
                                                                                </m:e>
                                                                                <m:sub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𝜃</m:t>
                                                                                  </m:r>
                                                                                </m:sub>
                                                                              </m:sSub>
                                                                            </m:e>
                                                                          </m:acc>
                                                                        </m:e>
                                                                      </m:mr>
                                                                      <m:mr>
                                                                        <m:e>
                                                                          <m:acc>
                                                                            <m:accPr>
                                                                              <m:chr m:val="̇"/>
                                                                              <m:ctrlPr>
                                                                                <a:rPr lang="en-US" sz="1200" b="0" i="1" smtClean="0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latin typeface="Cambria Math" panose="02040503050406030204" pitchFamily="18" charset="0"/>
                                                                                </a:rPr>
                                                                              </m:ctrlPr>
                                                                            </m:accPr>
                                                                            <m:e>
                                                                              <m:sSub>
                                                                                <m:sSubPr>
                                                                                  <m:ctrlP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</m:ctrlPr>
                                                                                </m:sSubPr>
                                                                                <m:e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𝑑</m:t>
                                                                                  </m:r>
                                                                                </m:e>
                                                                                <m:sub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𝐴</m:t>
                                                                                  </m:r>
                                                                                </m:sub>
                                                                              </m:sSub>
                                                                            </m:e>
                                                                          </m:acc>
                                                                        </m:e>
                                                                      </m:mr>
                                                                      <m:mr>
                                                                        <m:e>
                                                                          <m:acc>
                                                                            <m:accPr>
                                                                              <m:chr m:val="̇"/>
                                                                              <m:ctrlPr>
                                                                                <a:rPr lang="en-US" sz="1200" b="0" i="1" smtClean="0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latin typeface="Cambria Math" panose="02040503050406030204" pitchFamily="18" charset="0"/>
                                                                                </a:rPr>
                                                                              </m:ctrlPr>
                                                                            </m:accPr>
                                                                            <m:e>
                                                                              <m:sSub>
                                                                                <m:sSubPr>
                                                                                  <m:ctrlP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</m:ctrlPr>
                                                                                </m:sSubPr>
                                                                                <m:e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𝑑</m:t>
                                                                                  </m:r>
                                                                                </m:e>
                                                                                <m:sub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𝐵</m:t>
                                                                                  </m:r>
                                                                                </m:sub>
                                                                              </m:sSub>
                                                                            </m:e>
                                                                          </m:acc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390" y="2168310"/>
                <a:ext cx="457048" cy="36127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7820956" y="2761746"/>
            <a:ext cx="284655" cy="1651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20956" y="2596646"/>
            <a:ext cx="284655" cy="1651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20956" y="3117346"/>
            <a:ext cx="284655" cy="1651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20956" y="3295146"/>
            <a:ext cx="284655" cy="1651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0305" y="3905861"/>
                <a:ext cx="1617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05" y="3905861"/>
                <a:ext cx="161711" cy="246221"/>
              </a:xfrm>
              <a:prstGeom prst="rect">
                <a:avLst/>
              </a:prstGeom>
              <a:blipFill rotWithShape="0">
                <a:blip r:embed="rId5"/>
                <a:stretch>
                  <a:fillRect l="-14815" t="-5000" r="-10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8806" y="4089437"/>
                <a:ext cx="1654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06" y="4089437"/>
                <a:ext cx="165430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29630" t="-5000" r="-1074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93649" y="4389795"/>
                <a:ext cx="190373" cy="257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49" y="4389795"/>
                <a:ext cx="190373" cy="257699"/>
              </a:xfrm>
              <a:prstGeom prst="rect">
                <a:avLst/>
              </a:prstGeom>
              <a:blipFill rotWithShape="0">
                <a:blip r:embed="rId7"/>
                <a:stretch>
                  <a:fillRect l="-35484" t="-14286" r="-10645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0692" y="4647494"/>
                <a:ext cx="167930" cy="257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2" y="4647494"/>
                <a:ext cx="167930" cy="257699"/>
              </a:xfrm>
              <a:prstGeom prst="rect">
                <a:avLst/>
              </a:prstGeom>
              <a:blipFill rotWithShape="0">
                <a:blip r:embed="rId8"/>
                <a:stretch>
                  <a:fillRect l="-29630" t="-13953" r="-107407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68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7" y="1225899"/>
                <a:ext cx="7935795" cy="4833525"/>
              </a:xfrm>
            </p:spPr>
            <p:txBody>
              <a:bodyPr/>
              <a:lstStyle/>
              <a:p>
                <a:r>
                  <a:rPr lang="en-US" dirty="0" smtClean="0"/>
                  <a:t>Linearized Dynamics –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7" y="1225899"/>
                <a:ext cx="7935795" cy="4833525"/>
              </a:xfrm>
              <a:blipFill rotWithShape="0">
                <a:blip r:embed="rId2"/>
                <a:stretch>
                  <a:fillRect l="-998" t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94" y="2023836"/>
            <a:ext cx="4598826" cy="3384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73628" y="2858946"/>
                <a:ext cx="529376" cy="1719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𝜙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mr>
                                        <m:m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4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acc>
                                                    <m:accPr>
                                                      <m:chr m:val="̈"/>
                                                      <m:ctrlPr>
                                                        <a:rPr lang="en-US" sz="1400" b="0" i="1" smtClean="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400" b="0" i="1" smtClean="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m:rPr>
                                                              <m:brk m:alnAt="7"/>
                                                            </m:rPr>
                                                            <a:rPr lang="en-US" sz="1400" b="0" i="1" smtClean="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𝑑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m:rPr>
                                                              <m:brk m:alnAt="7"/>
                                                            </m:rPr>
                                                            <a:rPr lang="en-US" sz="1400" b="0" i="1" smtClean="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𝐴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mr>
                                              <m:mr>
                                                <m:e>
                                                  <m:acc>
                                                    <m:accPr>
                                                      <m:chr m:val="̈"/>
                                                      <m:ctrlPr>
                                                        <a:rPr lang="en-US" sz="1400" b="0" i="1" smtClean="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400" b="0" i="1" smtClean="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400" b="0" i="1" smtClean="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𝑑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400" b="0" i="1" smtClean="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𝐵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628" y="2858946"/>
                <a:ext cx="529376" cy="17198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45065" y="4558594"/>
                <a:ext cx="169341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65" y="4558594"/>
                <a:ext cx="169341" cy="225511"/>
              </a:xfrm>
              <a:prstGeom prst="rect">
                <a:avLst/>
              </a:prstGeom>
              <a:blipFill rotWithShape="0">
                <a:blip r:embed="rId5"/>
                <a:stretch>
                  <a:fillRect l="-40741" t="-10811" r="-10000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73034" y="3949491"/>
                <a:ext cx="1494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034" y="3949491"/>
                <a:ext cx="149400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6000" t="-5000" r="-1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63943" y="4145158"/>
                <a:ext cx="167354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43" y="4145158"/>
                <a:ext cx="167354" cy="225511"/>
              </a:xfrm>
              <a:prstGeom prst="rect">
                <a:avLst/>
              </a:prstGeom>
              <a:blipFill rotWithShape="0">
                <a:blip r:embed="rId7"/>
                <a:stretch>
                  <a:fillRect l="-40741" t="-10811" r="-9629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60334" y="4350030"/>
                <a:ext cx="167930" cy="257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34" y="4350030"/>
                <a:ext cx="167930" cy="257699"/>
              </a:xfrm>
              <a:prstGeom prst="rect">
                <a:avLst/>
              </a:prstGeom>
              <a:blipFill rotWithShape="0">
                <a:blip r:embed="rId8"/>
                <a:stretch>
                  <a:fillRect l="-28571" t="-16667" r="-10357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6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State and Input Optimal Cost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b="0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dirty="0" smtClean="0"/>
                  <a:t> Cost-Weighting Matrix Selection</a:t>
                </a:r>
              </a:p>
              <a:p>
                <a:pPr lvl="1"/>
                <a:r>
                  <a:rPr lang="en-US" dirty="0" smtClean="0"/>
                  <a:t>Bryson’s Rule for Constrained States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𝑣𝑎𝑙𝑢𝑒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𝑣𝑎𝑙𝑢𝑒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1,1,1,1,1,1,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1,1,1,1,1,1,1,1,1,1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1,1,1,1,1,1,1,1</m:t>
                        </m: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3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Resulting Gain Matrix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Calculated Using Mathematica</a:t>
                </a:r>
              </a:p>
              <a:p>
                <a:pPr marL="914400" lvl="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-1" y="3080335"/>
            <a:ext cx="9144001" cy="1254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0"/>
          <a:stretch/>
        </p:blipFill>
        <p:spPr>
          <a:xfrm>
            <a:off x="12700" y="4692544"/>
            <a:ext cx="8609989" cy="125487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778180" y="3949700"/>
            <a:ext cx="740219" cy="17094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76680" y="4102100"/>
            <a:ext cx="740219" cy="17094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22889" y="5562600"/>
            <a:ext cx="740219" cy="17094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32280" y="5715000"/>
            <a:ext cx="740219" cy="17094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6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Test Control on Linearized Model</a:t>
                </a:r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Initialized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𝐶𝐺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𝐶𝐺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𝐶𝐺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=[1,1,1]</m:t>
                    </m:r>
                  </m:oMath>
                </a14:m>
                <a:r>
                  <a:rPr lang="en-US" dirty="0" smtClean="0"/>
                  <a:t>; Return to Origin</a:t>
                </a:r>
              </a:p>
              <a:p>
                <a:pPr lvl="1"/>
                <a:r>
                  <a:rPr lang="en-US" dirty="0" smtClean="0"/>
                  <a:t>Simulated for 5 Seconds </a:t>
                </a:r>
                <a:r>
                  <a:rPr lang="en-US" dirty="0"/>
                  <a:t>in Mathematica using </a:t>
                </a:r>
                <a:r>
                  <a:rPr lang="en-US" dirty="0" err="1"/>
                  <a:t>NDSolve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Evaluation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1" y="2904998"/>
            <a:ext cx="2055440" cy="1263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" y="4168588"/>
            <a:ext cx="2105383" cy="1295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8" y="5464208"/>
            <a:ext cx="2076000" cy="1298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737" y="283330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37" y="2833300"/>
                <a:ext cx="18332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5843" y="4169454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3" y="4169454"/>
                <a:ext cx="18671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3477" y="5367108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7" y="5367108"/>
                <a:ext cx="16908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04" y="2904998"/>
            <a:ext cx="2176183" cy="12635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09" y="4169455"/>
            <a:ext cx="2153225" cy="13204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16" y="5476494"/>
            <a:ext cx="2374488" cy="1282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78895" y="2843041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95" y="2843041"/>
                <a:ext cx="21493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36111" r="-333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192255" y="4159767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l-GR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255" y="4159767"/>
                <a:ext cx="179536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4483" r="-3448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44440" y="5411477"/>
                <a:ext cx="218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440" y="5411477"/>
                <a:ext cx="218200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8889" t="-4444" r="-361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39" y="2897519"/>
            <a:ext cx="2276437" cy="12785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4" y="4209615"/>
            <a:ext cx="2240219" cy="12766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25" y="5519782"/>
            <a:ext cx="2140151" cy="1293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948292" y="2822319"/>
                <a:ext cx="332142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92" y="2822319"/>
                <a:ext cx="332142" cy="301749"/>
              </a:xfrm>
              <a:prstGeom prst="rect">
                <a:avLst/>
              </a:prstGeom>
              <a:blipFill rotWithShape="0">
                <a:blip r:embed="rId18"/>
                <a:stretch>
                  <a:fillRect l="-9259" r="-1481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50981" y="4159766"/>
                <a:ext cx="312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981" y="4159766"/>
                <a:ext cx="312650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11765" r="-98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773442" y="5455847"/>
                <a:ext cx="6453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442" y="5455847"/>
                <a:ext cx="645368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8491" r="-377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62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7" grpId="0"/>
      <p:bldP spid="18" grpId="0"/>
      <p:bldP spid="19" grpId="0"/>
      <p:bldP spid="23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Test Control on Nonlinear Model</a:t>
                </a:r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Initialized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𝐶𝐺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𝐶𝐺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𝐶𝐺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=[1,1,1]</m:t>
                    </m:r>
                  </m:oMath>
                </a14:m>
                <a:r>
                  <a:rPr lang="en-US" dirty="0" smtClean="0"/>
                  <a:t>; Return to Origin</a:t>
                </a:r>
              </a:p>
              <a:p>
                <a:pPr lvl="1"/>
                <a:r>
                  <a:rPr lang="en-US" dirty="0" smtClean="0"/>
                  <a:t>Simulated for 5 Seconds </a:t>
                </a:r>
                <a:r>
                  <a:rPr lang="en-US" dirty="0"/>
                  <a:t>in Mathematica using </a:t>
                </a:r>
                <a:r>
                  <a:rPr lang="en-US" dirty="0" err="1"/>
                  <a:t>NDSolve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Evaluation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2737" y="283330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37" y="2833300"/>
                <a:ext cx="18332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5843" y="4169454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3" y="4169454"/>
                <a:ext cx="18671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3477" y="5367108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7" y="5367108"/>
                <a:ext cx="16908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78895" y="2843041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95" y="2843041"/>
                <a:ext cx="21493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6111" r="-333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192255" y="4159767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l-GR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255" y="4159767"/>
                <a:ext cx="17953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4483" r="-3448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25" y="5519782"/>
            <a:ext cx="2140151" cy="1293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948292" y="2822319"/>
                <a:ext cx="332142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292" y="2822319"/>
                <a:ext cx="332142" cy="301749"/>
              </a:xfrm>
              <a:prstGeom prst="rect">
                <a:avLst/>
              </a:prstGeom>
              <a:blipFill rotWithShape="0">
                <a:blip r:embed="rId9"/>
                <a:stretch>
                  <a:fillRect l="-9259" r="-1481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50981" y="4159766"/>
                <a:ext cx="312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981" y="4159766"/>
                <a:ext cx="312650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1765" r="-980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773442" y="5455847"/>
                <a:ext cx="6453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442" y="5455847"/>
                <a:ext cx="645368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8491" r="-377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0" y="2844477"/>
            <a:ext cx="2115542" cy="1312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2" y="4129543"/>
            <a:ext cx="2152336" cy="132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7" y="5449226"/>
            <a:ext cx="2030470" cy="12835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05" y="2822319"/>
            <a:ext cx="2220278" cy="129465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78" y="4072653"/>
            <a:ext cx="2217044" cy="13388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25" y="5432029"/>
            <a:ext cx="2366647" cy="1296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44440" y="5411477"/>
                <a:ext cx="218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440" y="5411477"/>
                <a:ext cx="218200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38889" t="-4444" r="-361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95" y="2900535"/>
            <a:ext cx="2268245" cy="12836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03" y="4223984"/>
            <a:ext cx="2206208" cy="125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2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7" grpId="0"/>
      <p:bldP spid="18" grpId="0"/>
      <p:bldP spid="23" grpId="0"/>
      <p:bldP spid="24" grpId="0"/>
      <p:bldP spid="25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8472243" cy="4971848"/>
              </a:xfrm>
            </p:spPr>
            <p:txBody>
              <a:bodyPr/>
              <a:lstStyle/>
              <a:p>
                <a:r>
                  <a:rPr lang="en-US" dirty="0" smtClean="0"/>
                  <a:t>Results</a:t>
                </a:r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 Converges to Constant Nonzero Value</a:t>
                </a:r>
              </a:p>
              <a:p>
                <a:pPr lvl="2"/>
                <a:r>
                  <a:rPr lang="en-US" dirty="0" smtClean="0"/>
                  <a:t>Troubleshooting Remains Ongoing</a:t>
                </a:r>
              </a:p>
              <a:p>
                <a:pPr lvl="1"/>
                <a:r>
                  <a:rPr lang="en-US" dirty="0" smtClean="0"/>
                  <a:t>Nano-order Numerical Instability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Attributed to </a:t>
                </a:r>
                <a:r>
                  <a:rPr lang="en-US" dirty="0" err="1" smtClean="0"/>
                  <a:t>NDSolve</a:t>
                </a:r>
                <a:r>
                  <a:rPr lang="en-US" dirty="0" smtClean="0"/>
                  <a:t> Numerical Methods</a:t>
                </a:r>
              </a:p>
              <a:p>
                <a:pPr lvl="1"/>
                <a:r>
                  <a:rPr lang="en-US" b="0" dirty="0" smtClean="0"/>
                  <a:t>Non-Use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This is due to the Perpendicular Arm Linearization Point</a:t>
                </a:r>
              </a:p>
              <a:p>
                <a:pPr lvl="3"/>
                <a:r>
                  <a:rPr lang="en-US" dirty="0" smtClean="0"/>
                  <a:t>Motor positions would only change inertia.</a:t>
                </a:r>
              </a:p>
              <a:p>
                <a:pPr lvl="3"/>
                <a:r>
                  <a:rPr lang="en-US" dirty="0" smtClean="0"/>
                  <a:t>No momentum-conserving angular velocity changes because of stationary linearization condition</a:t>
                </a:r>
              </a:p>
              <a:p>
                <a:r>
                  <a:rPr lang="en-US" dirty="0" smtClean="0"/>
                  <a:t>Continued Study of LQR for Lost Motor Configuration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8472243" cy="4971848"/>
              </a:xfrm>
              <a:blipFill rotWithShape="0">
                <a:blip r:embed="rId3"/>
                <a:stretch>
                  <a:fillRect l="-935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Evaluation</a:t>
            </a:r>
            <a:endParaRPr lang="en-US" dirty="0"/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</p:spPr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5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Motor Loss Recovery – </a:t>
                </a:r>
                <a:r>
                  <a:rPr lang="en-US" dirty="0" err="1" smtClean="0"/>
                  <a:t>Trirotor</a:t>
                </a:r>
                <a:r>
                  <a:rPr lang="en-US" dirty="0" smtClean="0"/>
                  <a:t> Reconfiguration</a:t>
                </a:r>
              </a:p>
              <a:p>
                <a:pPr lvl="1"/>
                <a:r>
                  <a:rPr lang="en-US" dirty="0" smtClean="0"/>
                  <a:t>Assuming Loss of Motor C</a:t>
                </a:r>
              </a:p>
              <a:p>
                <a:pPr lvl="1"/>
                <a:r>
                  <a:rPr lang="en-US" dirty="0" smtClean="0"/>
                  <a:t>Yaw Torque Balancing Requires Doubling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MATLAB Solver Found Acceptable Hover Shape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=−1.1597</m:t>
                    </m:r>
                  </m:oMath>
                </a14:m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Design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112410" y="3644192"/>
            <a:ext cx="1172231" cy="1152942"/>
          </a:xfrm>
          <a:prstGeom prst="ellipse">
            <a:avLst/>
          </a:prstGeom>
          <a:solidFill>
            <a:srgbClr val="30ACEC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651119" y="4172985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656406" y="4172985"/>
            <a:ext cx="3145239" cy="95356"/>
            <a:chOff x="5482029" y="4170754"/>
            <a:chExt cx="3145239" cy="95356"/>
          </a:xfrm>
        </p:grpSpPr>
        <p:sp>
          <p:nvSpPr>
            <p:cNvPr id="31" name="Rectangle 30"/>
            <p:cNvSpPr/>
            <p:nvPr/>
          </p:nvSpPr>
          <p:spPr>
            <a:xfrm>
              <a:off x="6998212" y="4170754"/>
              <a:ext cx="1629056" cy="95356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82029" y="4170754"/>
              <a:ext cx="1629056" cy="95356"/>
            </a:xfrm>
            <a:prstGeom prst="rect">
              <a:avLst/>
            </a:prstGeom>
            <a:noFill/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595405" y="4172985"/>
            <a:ext cx="3135820" cy="95356"/>
            <a:chOff x="4421028" y="4170754"/>
            <a:chExt cx="3135820" cy="95356"/>
          </a:xfrm>
        </p:grpSpPr>
        <p:sp>
          <p:nvSpPr>
            <p:cNvPr id="35" name="Rectangle 34"/>
            <p:cNvSpPr/>
            <p:nvPr/>
          </p:nvSpPr>
          <p:spPr>
            <a:xfrm>
              <a:off x="4421028" y="4170754"/>
              <a:ext cx="1629056" cy="95356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945030" y="4170754"/>
              <a:ext cx="1611818" cy="95356"/>
            </a:xfrm>
            <a:prstGeom prst="rect">
              <a:avLst/>
            </a:prstGeom>
            <a:noFill/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7852415" y="4109501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280098" y="4109500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54203" y="2131496"/>
            <a:ext cx="94814" cy="3146752"/>
            <a:chOff x="6476741" y="2133601"/>
            <a:chExt cx="94814" cy="3146752"/>
          </a:xfrm>
        </p:grpSpPr>
        <p:sp>
          <p:nvSpPr>
            <p:cNvPr id="41" name="Rectangle 40"/>
            <p:cNvSpPr/>
            <p:nvPr/>
          </p:nvSpPr>
          <p:spPr>
            <a:xfrm rot="16200000">
              <a:off x="5704952" y="2905390"/>
              <a:ext cx="1638392" cy="94813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16200000">
              <a:off x="5704953" y="4413750"/>
              <a:ext cx="1638392" cy="94813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6651119" y="3657195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128107" y="4686688"/>
            <a:ext cx="3145239" cy="95356"/>
            <a:chOff x="5482029" y="4170754"/>
            <a:chExt cx="3145239" cy="95356"/>
          </a:xfrm>
        </p:grpSpPr>
        <p:sp>
          <p:nvSpPr>
            <p:cNvPr id="45" name="Rectangle 44"/>
            <p:cNvSpPr/>
            <p:nvPr/>
          </p:nvSpPr>
          <p:spPr>
            <a:xfrm>
              <a:off x="6998212" y="4170754"/>
              <a:ext cx="1629056" cy="95356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82029" y="4170754"/>
              <a:ext cx="1629056" cy="95356"/>
            </a:xfrm>
            <a:prstGeom prst="rect">
              <a:avLst/>
            </a:prstGeom>
            <a:noFill/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47" name="Oval 46"/>
          <p:cNvSpPr/>
          <p:nvPr/>
        </p:nvSpPr>
        <p:spPr>
          <a:xfrm>
            <a:off x="6651119" y="4693109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51" name="Group 50"/>
          <p:cNvGrpSpPr/>
          <p:nvPr/>
        </p:nvGrpSpPr>
        <p:grpSpPr>
          <a:xfrm rot="-3960000">
            <a:off x="4620854" y="4156480"/>
            <a:ext cx="3166814" cy="164970"/>
            <a:chOff x="4390034" y="4101140"/>
            <a:chExt cx="3166814" cy="164970"/>
          </a:xfrm>
        </p:grpSpPr>
        <p:sp>
          <p:nvSpPr>
            <p:cNvPr id="52" name="Rectangle 51"/>
            <p:cNvSpPr/>
            <p:nvPr/>
          </p:nvSpPr>
          <p:spPr>
            <a:xfrm>
              <a:off x="4390034" y="4101140"/>
              <a:ext cx="1629056" cy="95356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945030" y="4170754"/>
              <a:ext cx="1611818" cy="95356"/>
            </a:xfrm>
            <a:prstGeom prst="rect">
              <a:avLst/>
            </a:prstGeom>
            <a:noFill/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48" name="Oval 47"/>
          <p:cNvSpPr/>
          <p:nvPr/>
        </p:nvSpPr>
        <p:spPr>
          <a:xfrm>
            <a:off x="6580918" y="2809363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580918" y="5416809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0" name="Multiply 49"/>
          <p:cNvSpPr/>
          <p:nvPr/>
        </p:nvSpPr>
        <p:spPr>
          <a:xfrm>
            <a:off x="6342178" y="5185336"/>
            <a:ext cx="712694" cy="687634"/>
          </a:xfrm>
          <a:prstGeom prst="mathMultiply">
            <a:avLst>
              <a:gd name="adj1" fmla="val 592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112410" y="4172985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409933" y="5553526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55" name="Group 54"/>
          <p:cNvGrpSpPr/>
          <p:nvPr/>
        </p:nvGrpSpPr>
        <p:grpSpPr>
          <a:xfrm rot="3960000">
            <a:off x="5662454" y="4174061"/>
            <a:ext cx="3145239" cy="95356"/>
            <a:chOff x="5482029" y="4170754"/>
            <a:chExt cx="3145239" cy="95356"/>
          </a:xfrm>
        </p:grpSpPr>
        <p:sp>
          <p:nvSpPr>
            <p:cNvPr id="56" name="Rectangle 55"/>
            <p:cNvSpPr/>
            <p:nvPr/>
          </p:nvSpPr>
          <p:spPr>
            <a:xfrm>
              <a:off x="6998212" y="4170754"/>
              <a:ext cx="1629056" cy="95356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482029" y="4170754"/>
              <a:ext cx="1629056" cy="95356"/>
            </a:xfrm>
            <a:prstGeom prst="rect">
              <a:avLst/>
            </a:prstGeom>
            <a:noFill/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33" name="Oval 32"/>
          <p:cNvSpPr/>
          <p:nvPr/>
        </p:nvSpPr>
        <p:spPr>
          <a:xfrm>
            <a:off x="7189828" y="4172985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7758460" y="5538626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04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L 1.11111E-6 0.0847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3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0.00017 -0.0865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48148E-6 L 1.11111E-6 -0.0872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8" grpId="0" animBg="1"/>
      <p:bldP spid="49" grpId="0" animBg="1"/>
      <p:bldP spid="50" grpId="0" animBg="1"/>
      <p:bldP spid="50" grpId="1" animBg="1"/>
      <p:bldP spid="54" grpId="0" animBg="1"/>
      <p:bldP spid="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Motivation and Objectives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Unique Capabilities Presented by </a:t>
            </a:r>
            <a:r>
              <a:rPr lang="en-US" dirty="0" err="1" smtClean="0"/>
              <a:t>Robodub’s</a:t>
            </a:r>
            <a:r>
              <a:rPr lang="en-US" dirty="0" smtClean="0"/>
              <a:t> Patented Design</a:t>
            </a:r>
          </a:p>
          <a:p>
            <a:pPr lvl="2"/>
            <a:r>
              <a:rPr lang="en-US" dirty="0" smtClean="0"/>
              <a:t>Equal-Thrust Load Balancing</a:t>
            </a:r>
          </a:p>
          <a:p>
            <a:pPr lvl="2"/>
            <a:r>
              <a:rPr lang="en-US" dirty="0" smtClean="0"/>
              <a:t>Narrow Gap Navigation</a:t>
            </a:r>
          </a:p>
          <a:p>
            <a:pPr lvl="2"/>
            <a:r>
              <a:rPr lang="en-US" dirty="0" smtClean="0"/>
              <a:t>Motor Loss Recovery</a:t>
            </a:r>
          </a:p>
          <a:p>
            <a:pPr lvl="2"/>
            <a:r>
              <a:rPr lang="en-US" dirty="0" smtClean="0"/>
              <a:t>Novel Single-Thrust Input Attitude Actuation</a:t>
            </a:r>
          </a:p>
          <a:p>
            <a:r>
              <a:rPr lang="en-US" dirty="0" smtClean="0"/>
              <a:t>Objectives</a:t>
            </a:r>
          </a:p>
          <a:p>
            <a:pPr lvl="1"/>
            <a:r>
              <a:rPr lang="en-US" dirty="0" smtClean="0"/>
              <a:t>Develop Analytical Dynamic Model</a:t>
            </a:r>
          </a:p>
          <a:p>
            <a:pPr lvl="1"/>
            <a:r>
              <a:rPr lang="en-US" dirty="0" smtClean="0"/>
              <a:t>Develop Control Strategies for Demonstrating Unique Capabilities</a:t>
            </a:r>
          </a:p>
          <a:p>
            <a:endParaRPr lang="en-US" dirty="0" smtClean="0"/>
          </a:p>
          <a:p>
            <a:pPr marL="914400" lvl="2" indent="0">
              <a:buNone/>
            </a:pPr>
            <a:r>
              <a:rPr lang="en-US" dirty="0"/>
              <a:t>	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714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Motor Loss Recovery</a:t>
                </a:r>
              </a:p>
              <a:p>
                <a:pPr lvl="1"/>
                <a:r>
                  <a:rPr lang="en-US" dirty="0" smtClean="0"/>
                  <a:t>Linearized Dynamics</a:t>
                </a:r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61" y="2425700"/>
            <a:ext cx="7810940" cy="3456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0257" y="2362200"/>
                <a:ext cx="457048" cy="3612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2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b="0" i="1" smtClean="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1200" b="0" i="1" smtClean="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1200" b="0" i="1" smtClean="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sz="1200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1200" b="0" i="1" smtClean="0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̇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1200" i="1" smtClean="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acc>
                                                          <m:accPr>
                                                            <m:chr m:val="̇"/>
                                                            <m:ctrlPr>
                                                              <a:rPr lang="en-US" sz="1200" b="0" i="1" smtClean="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accP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n-US" sz="1200" b="0" i="1" smtClean="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</m:acc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acc>
                                                          <m:accPr>
                                                            <m:chr m:val="̇"/>
                                                            <m:ctrlPr>
                                                              <a:rPr lang="en-US" sz="1200" b="0" i="1" smtClean="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accPr>
                                                          <m:e>
                                                            <m:r>
                                                              <a:rPr lang="en-US" sz="1200" b="0" i="1" smtClean="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𝑧</m:t>
                                                            </m:r>
                                                          </m:e>
                                                        </m:acc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1200" i="1" smtClean="0">
                                                                <a:solidFill>
                                                                  <a:srgbClr val="000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acc>
                                                                <m:accPr>
                                                                  <m:chr m:val="̇"/>
                                                                  <m:ctrlPr>
                                                                    <a:rPr lang="en-US" sz="1200" b="0" i="1" smtClean="0">
                                                                      <a:solidFill>
                                                                        <a:srgbClr val="000000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accPr>
                                                                <m:e>
                                                                  <m:r>
                                                                    <a:rPr lang="en-US" sz="1200" b="0" i="1" smtClean="0">
                                                                      <a:solidFill>
                                                                        <a:srgbClr val="000000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𝜙</m:t>
                                                                  </m:r>
                                                                </m:e>
                                                              </m:acc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acc>
                                                                <m:accPr>
                                                                  <m:chr m:val="̇"/>
                                                                  <m:ctrlPr>
                                                                    <a:rPr lang="en-US" sz="1200" b="0" i="1" smtClean="0">
                                                                      <a:solidFill>
                                                                        <a:srgbClr val="000000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accPr>
                                                                <m:e>
                                                                  <m:r>
                                                                    <a:rPr lang="en-US" sz="1200" b="0" i="1" smtClean="0">
                                                                      <a:solidFill>
                                                                        <a:srgbClr val="000000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𝜃</m:t>
                                                                  </m:r>
                                                                </m:e>
                                                              </m:acc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m>
                                                                <m:mPr>
                                                                  <m:mcs>
                                                                    <m:mc>
                                                                      <m:mcPr>
                                                                        <m:count m:val="1"/>
                                                                        <m:mcJc m:val="center"/>
                                                                      </m:mcPr>
                                                                    </m:mc>
                                                                  </m:mcs>
                                                                  <m:ctrlPr>
                                                                    <a:rPr lang="en-US" sz="1200" i="1" smtClean="0">
                                                                      <a:solidFill>
                                                                        <a:srgbClr val="000000"/>
                                                                      </a:solidFill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mPr>
                                                                <m:mr>
                                                                  <m:e>
                                                                    <m:acc>
                                                                      <m:accPr>
                                                                        <m:chr m:val="̇"/>
                                                                        <m:ctrlPr>
                                                                          <a:rPr lang="en-US" sz="1200" b="0" i="1" smtClean="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accPr>
                                                                      <m:e>
                                                                        <m:r>
                                                                          <a:rPr lang="en-US" sz="1200" b="0" i="1" smtClean="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𝜓</m:t>
                                                                        </m:r>
                                                                      </m:e>
                                                                    </m:acc>
                                                                  </m:e>
                                                                </m:mr>
                                                                <m:mr>
                                                                  <m:e>
                                                                    <m:acc>
                                                                      <m:accPr>
                                                                        <m:chr m:val="̇"/>
                                                                        <m:ctrlPr>
                                                                          <a:rPr lang="en-US" sz="1200" b="0" i="1" smtClean="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accPr>
                                                                      <m:e>
                                                                        <m:sSub>
                                                                          <m:sSubPr>
                                                                            <m:ctrlPr>
                                                                              <a:rPr lang="en-US" sz="1200" b="0" i="1" smtClean="0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</m:ctrlPr>
                                                                          </m:sSubPr>
                                                                          <m:e>
                                                                            <m:r>
                                                                              <a:rPr lang="en-US" sz="1200" b="0" i="1" smtClean="0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𝛼</m:t>
                                                                            </m:r>
                                                                          </m:e>
                                                                          <m:sub>
                                                                            <m:r>
                                                                              <a:rPr lang="en-US" sz="1200" b="0" i="1" smtClean="0">
                                                                                <a:solidFill>
                                                                                  <a:srgbClr val="000000"/>
                                                                                </a:solidFill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𝜙</m:t>
                                                                            </m:r>
                                                                          </m:sub>
                                                                        </m:sSub>
                                                                      </m:e>
                                                                    </m:acc>
                                                                  </m:e>
                                                                </m:mr>
                                                                <m:mr>
                                                                  <m:e>
                                                                    <m:m>
                                                                      <m:mPr>
                                                                        <m:mcs>
                                                                          <m:mc>
                                                                            <m:mcPr>
                                                                              <m:count m:val="1"/>
                                                                              <m:mcJc m:val="center"/>
                                                                            </m:mcPr>
                                                                          </m:mc>
                                                                        </m:mcs>
                                                                        <m:ctrlPr>
                                                                          <a:rPr lang="en-US" sz="1200" i="1" smtClean="0">
                                                                            <a:solidFill>
                                                                              <a:srgbClr val="000000"/>
                                                                            </a:solidFill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</m:ctrlPr>
                                                                      </m:mPr>
                                                                      <m:mr>
                                                                        <m:e>
                                                                          <m:acc>
                                                                            <m:accPr>
                                                                              <m:chr m:val="̇"/>
                                                                              <m:ctrlPr>
                                                                                <a:rPr lang="en-US" sz="1200" b="0" i="1" smtClean="0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latin typeface="Cambria Math" panose="02040503050406030204" pitchFamily="18" charset="0"/>
                                                                                </a:rPr>
                                                                              </m:ctrlPr>
                                                                            </m:accPr>
                                                                            <m:e>
                                                                              <m:sSub>
                                                                                <m:sSubPr>
                                                                                  <m:ctrlP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</m:ctrlPr>
                                                                                </m:sSubPr>
                                                                                <m:e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𝛼</m:t>
                                                                                  </m:r>
                                                                                </m:e>
                                                                                <m:sub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𝜃</m:t>
                                                                                  </m:r>
                                                                                </m:sub>
                                                                              </m:sSub>
                                                                            </m:e>
                                                                          </m:acc>
                                                                        </m:e>
                                                                      </m:mr>
                                                                      <m:mr>
                                                                        <m:e>
                                                                          <m:acc>
                                                                            <m:accPr>
                                                                              <m:chr m:val="̇"/>
                                                                              <m:ctrlPr>
                                                                                <a:rPr lang="en-US" sz="1200" b="0" i="1" smtClean="0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latin typeface="Cambria Math" panose="02040503050406030204" pitchFamily="18" charset="0"/>
                                                                                </a:rPr>
                                                                              </m:ctrlPr>
                                                                            </m:accPr>
                                                                            <m:e>
                                                                              <m:sSub>
                                                                                <m:sSubPr>
                                                                                  <m:ctrlP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</m:ctrlPr>
                                                                                </m:sSubPr>
                                                                                <m:e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𝑑</m:t>
                                                                                  </m:r>
                                                                                </m:e>
                                                                                <m:sub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𝐴</m:t>
                                                                                  </m:r>
                                                                                </m:sub>
                                                                              </m:sSub>
                                                                            </m:e>
                                                                          </m:acc>
                                                                        </m:e>
                                                                      </m:mr>
                                                                      <m:mr>
                                                                        <m:e>
                                                                          <m:acc>
                                                                            <m:accPr>
                                                                              <m:chr m:val="̇"/>
                                                                              <m:ctrlPr>
                                                                                <a:rPr lang="en-US" sz="1200" b="0" i="1" smtClean="0">
                                                                                  <a:solidFill>
                                                                                    <a:srgbClr val="000000"/>
                                                                                  </a:solidFill>
                                                                                  <a:latin typeface="Cambria Math" panose="02040503050406030204" pitchFamily="18" charset="0"/>
                                                                                </a:rPr>
                                                                              </m:ctrlPr>
                                                                            </m:accPr>
                                                                            <m:e>
                                                                              <m:sSub>
                                                                                <m:sSubPr>
                                                                                  <m:ctrlP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</m:ctrlPr>
                                                                                </m:sSubPr>
                                                                                <m:e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𝑑</m:t>
                                                                                  </m:r>
                                                                                </m:e>
                                                                                <m:sub>
                                                                                  <m:r>
                                                                                    <a:rPr lang="en-US" sz="1200" b="0" i="1" smtClean="0">
                                                                                      <a:solidFill>
                                                                                        <a:srgbClr val="000000"/>
                                                                                      </a:solidFill>
                                                                                      <a:latin typeface="Cambria Math" panose="02040503050406030204" pitchFamily="18" charset="0"/>
                                                                                    </a:rPr>
                                                                                    <m:t>𝐵</m:t>
                                                                                  </m:r>
                                                                                </m:sub>
                                                                              </m:sSub>
                                                                            </m:e>
                                                                          </m:acc>
                                                                        </m:e>
                                                                      </m:mr>
                                                                    </m:m>
                                                                  </m:e>
                                                                </m:mr>
                                                              </m:m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257" y="2362200"/>
                <a:ext cx="457048" cy="36127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8359823" y="2955636"/>
            <a:ext cx="284655" cy="1651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9823" y="2790536"/>
            <a:ext cx="284655" cy="1651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359823" y="3311236"/>
            <a:ext cx="284655" cy="1651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359823" y="3489036"/>
            <a:ext cx="284655" cy="1651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359823" y="3666836"/>
            <a:ext cx="284655" cy="1651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59823" y="3844636"/>
            <a:ext cx="284655" cy="1651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236" y="4076737"/>
                <a:ext cx="1617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36" y="4076737"/>
                <a:ext cx="161711" cy="246221"/>
              </a:xfrm>
              <a:prstGeom prst="rect">
                <a:avLst/>
              </a:prstGeom>
              <a:blipFill rotWithShape="0">
                <a:blip r:embed="rId5"/>
                <a:stretch>
                  <a:fillRect l="-14815" t="-5000" r="-10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9737" y="4260313"/>
                <a:ext cx="1654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37" y="4260313"/>
                <a:ext cx="165430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29630" t="-5000" r="-1074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4580" y="4560671"/>
                <a:ext cx="190373" cy="257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80" y="4560671"/>
                <a:ext cx="190373" cy="257699"/>
              </a:xfrm>
              <a:prstGeom prst="rect">
                <a:avLst/>
              </a:prstGeom>
              <a:blipFill rotWithShape="0">
                <a:blip r:embed="rId7"/>
                <a:stretch>
                  <a:fillRect l="-35484" t="-14286" r="-10645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1623" y="4818370"/>
                <a:ext cx="167930" cy="257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3" y="4818370"/>
                <a:ext cx="167930" cy="257699"/>
              </a:xfrm>
              <a:prstGeom prst="rect">
                <a:avLst/>
              </a:prstGeom>
              <a:blipFill rotWithShape="0">
                <a:blip r:embed="rId8"/>
                <a:stretch>
                  <a:fillRect l="-29630" t="-13953" r="-107407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26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7" y="1225899"/>
                <a:ext cx="8184662" cy="5443980"/>
              </a:xfrm>
            </p:spPr>
            <p:txBody>
              <a:bodyPr/>
              <a:lstStyle/>
              <a:p>
                <a:r>
                  <a:rPr lang="en-US" dirty="0" smtClean="0"/>
                  <a:t>Motor Loss Recovery</a:t>
                </a:r>
              </a:p>
              <a:p>
                <a:pPr lvl="1"/>
                <a:r>
                  <a:rPr lang="en-US" dirty="0" smtClean="0"/>
                  <a:t>Linearized Dynamics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̈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̈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̈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̈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Controllability Matrix Full Row Rank</a:t>
                </a:r>
              </a:p>
              <a:p>
                <a:pPr marL="914400" lvl="2" indent="0">
                  <a:buNone/>
                </a:pP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7" y="1225899"/>
                <a:ext cx="8184662" cy="5443980"/>
              </a:xfrm>
              <a:blipFill rotWithShape="0">
                <a:blip r:embed="rId2"/>
                <a:stretch>
                  <a:fillRect l="-968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938" y="2579687"/>
            <a:ext cx="3551902" cy="3249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83165" y="5043272"/>
                <a:ext cx="146514" cy="193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65" y="5043272"/>
                <a:ext cx="146514" cy="193258"/>
              </a:xfrm>
              <a:prstGeom prst="rect">
                <a:avLst/>
              </a:prstGeom>
              <a:blipFill rotWithShape="0">
                <a:blip r:embed="rId4"/>
                <a:stretch>
                  <a:fillRect l="-37500" t="-15625" r="-10416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11134" y="4434169"/>
                <a:ext cx="1297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134" y="4434169"/>
                <a:ext cx="129716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3810" r="-10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02043" y="4629836"/>
                <a:ext cx="144399" cy="193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43" y="4629836"/>
                <a:ext cx="144399" cy="193258"/>
              </a:xfrm>
              <a:prstGeom prst="rect">
                <a:avLst/>
              </a:prstGeom>
              <a:blipFill rotWithShape="0">
                <a:blip r:embed="rId6"/>
                <a:stretch>
                  <a:fillRect l="-33333" t="-12500" r="-1000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98434" y="4834708"/>
                <a:ext cx="146322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34" y="4834708"/>
                <a:ext cx="146322" cy="225511"/>
              </a:xfrm>
              <a:prstGeom prst="rect">
                <a:avLst/>
              </a:prstGeom>
              <a:blipFill rotWithShape="0">
                <a:blip r:embed="rId7"/>
                <a:stretch>
                  <a:fillRect l="-29167" t="-8108" r="-100000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81244" y="3323442"/>
                <a:ext cx="529376" cy="1509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mr>
                                        <m:m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𝐴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mr>
                                        <m:m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244" y="3323442"/>
                <a:ext cx="529376" cy="15093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1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7" y="1225899"/>
                <a:ext cx="8184662" cy="5443980"/>
              </a:xfrm>
            </p:spPr>
            <p:txBody>
              <a:bodyPr/>
              <a:lstStyle/>
              <a:p>
                <a:r>
                  <a:rPr lang="en-US" dirty="0" smtClean="0"/>
                  <a:t>Motor Loss LQR Gains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 smtClean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7" y="1225899"/>
                <a:ext cx="8184662" cy="5443980"/>
              </a:xfrm>
              <a:blipFill rotWithShape="0">
                <a:blip r:embed="rId2"/>
                <a:stretch>
                  <a:fillRect l="-968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00" y="3197002"/>
            <a:ext cx="8566973" cy="1136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1" y="4584511"/>
            <a:ext cx="8679972" cy="108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4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Control Tested on Linearized </a:t>
            </a:r>
            <a:r>
              <a:rPr lang="en-US" dirty="0" err="1" smtClean="0"/>
              <a:t>Trirotor</a:t>
            </a:r>
            <a:r>
              <a:rPr lang="en-US" dirty="0" smtClean="0"/>
              <a:t> Configuration Model</a:t>
            </a:r>
            <a:endParaRPr lang="en-US" b="0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Evaluation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7179" y="2091429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79" y="2091429"/>
                <a:ext cx="183320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5843" y="3394614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3" y="3394614"/>
                <a:ext cx="18671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0657" y="4683760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7" y="4683760"/>
                <a:ext cx="16908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08750" y="2094348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750" y="2094348"/>
                <a:ext cx="21493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000" r="-342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08750" y="3506593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l-GR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750" y="3506593"/>
                <a:ext cx="17953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4483" r="-3448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775216" y="4861636"/>
                <a:ext cx="218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216" y="4861636"/>
                <a:ext cx="21820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8889" t="-4444" r="-361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69867" y="1667669"/>
                <a:ext cx="332142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867" y="1667669"/>
                <a:ext cx="332142" cy="301749"/>
              </a:xfrm>
              <a:prstGeom prst="rect">
                <a:avLst/>
              </a:prstGeom>
              <a:blipFill rotWithShape="0">
                <a:blip r:embed="rId8"/>
                <a:stretch>
                  <a:fillRect l="-9259" r="-1481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55162" y="2762444"/>
                <a:ext cx="312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62" y="2762444"/>
                <a:ext cx="31265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153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563351" y="3932015"/>
                <a:ext cx="297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51" y="3932015"/>
                <a:ext cx="297902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0833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816" y="2214810"/>
            <a:ext cx="2140835" cy="1308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998" y="3514940"/>
            <a:ext cx="2122228" cy="1281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523" y="4787354"/>
            <a:ext cx="2103934" cy="13315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8440" y="2137523"/>
            <a:ext cx="2304857" cy="13285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6876" y="3498023"/>
            <a:ext cx="2314008" cy="13419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6607" y="4807044"/>
            <a:ext cx="2254546" cy="136969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98026" y="2776228"/>
            <a:ext cx="2052919" cy="11706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19677" y="1604123"/>
            <a:ext cx="1958818" cy="11439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19677" y="3932015"/>
            <a:ext cx="2044568" cy="11628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71639" y="5095310"/>
            <a:ext cx="2216844" cy="1280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563351" y="5094828"/>
                <a:ext cx="3138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51" y="5094828"/>
                <a:ext cx="313804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19608" r="-588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78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7" grpId="0"/>
      <p:bldP spid="18" grpId="0"/>
      <p:bldP spid="19" grpId="0"/>
      <p:bldP spid="23" grpId="0"/>
      <p:bldP spid="24" grpId="0"/>
      <p:bldP spid="25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Control Tested on Nonlinear </a:t>
            </a:r>
            <a:r>
              <a:rPr lang="en-US" dirty="0" err="1" smtClean="0"/>
              <a:t>Trirotor</a:t>
            </a:r>
            <a:r>
              <a:rPr lang="en-US" dirty="0" smtClean="0"/>
              <a:t> Configuration Model</a:t>
            </a:r>
          </a:p>
          <a:p>
            <a:endParaRPr lang="en-US" b="0" dirty="0"/>
          </a:p>
          <a:p>
            <a:endParaRPr lang="en-US" dirty="0" smtClean="0"/>
          </a:p>
          <a:p>
            <a:endParaRPr lang="en-US" b="0" dirty="0"/>
          </a:p>
          <a:p>
            <a:endParaRPr lang="en-US" dirty="0" smtClean="0"/>
          </a:p>
          <a:p>
            <a:endParaRPr lang="en-US" b="0" dirty="0"/>
          </a:p>
          <a:p>
            <a:endParaRPr lang="en-US" dirty="0" smtClean="0"/>
          </a:p>
          <a:p>
            <a:endParaRPr lang="en-US" b="0" dirty="0"/>
          </a:p>
          <a:p>
            <a:endParaRPr lang="en-US" dirty="0" smtClean="0"/>
          </a:p>
          <a:p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Evaluation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7179" y="2078729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79" y="2078729"/>
                <a:ext cx="183320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0657" y="4671060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7" y="4671060"/>
                <a:ext cx="16908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08750" y="3493893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l-GR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750" y="3493893"/>
                <a:ext cx="17953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4483" r="-3448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775216" y="4848936"/>
                <a:ext cx="218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216" y="4848936"/>
                <a:ext cx="21820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8889" t="-2174" r="-3611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69867" y="1667669"/>
                <a:ext cx="332142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867" y="1667669"/>
                <a:ext cx="332142" cy="301749"/>
              </a:xfrm>
              <a:prstGeom prst="rect">
                <a:avLst/>
              </a:prstGeom>
              <a:blipFill rotWithShape="0">
                <a:blip r:embed="rId6"/>
                <a:stretch>
                  <a:fillRect l="-9259" r="-1481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55162" y="2762444"/>
                <a:ext cx="312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62" y="2762444"/>
                <a:ext cx="31265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1538" r="-76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563351" y="3932015"/>
                <a:ext cx="297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51" y="3932015"/>
                <a:ext cx="29790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0833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563351" y="5094828"/>
                <a:ext cx="3138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51" y="5094828"/>
                <a:ext cx="31380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9608" r="-588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561" y="2114836"/>
            <a:ext cx="2282655" cy="1215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08" y="3402329"/>
            <a:ext cx="2341708" cy="1212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5843" y="3381914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3" y="3381914"/>
                <a:ext cx="18671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941" y="4687018"/>
            <a:ext cx="2295795" cy="1256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2665" y="2154811"/>
            <a:ext cx="2307937" cy="12543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3007" y="3425531"/>
            <a:ext cx="2271305" cy="127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8754" y="4695812"/>
            <a:ext cx="2262858" cy="1261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08750" y="2081648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750" y="2081648"/>
                <a:ext cx="214931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40000" r="-3428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38916" y="1627687"/>
            <a:ext cx="2069833" cy="11486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26216" y="2796796"/>
            <a:ext cx="2082533" cy="11348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92926" y="3979810"/>
            <a:ext cx="2041224" cy="11664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26216" y="5175130"/>
            <a:ext cx="2082533" cy="11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19" grpId="0"/>
      <p:bldP spid="23" grpId="0"/>
      <p:bldP spid="24" grpId="0"/>
      <p:bldP spid="25" grpId="0"/>
      <p:bldP spid="33" grpId="0"/>
      <p:bldP spid="12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8472243" cy="4971848"/>
              </a:xfrm>
            </p:spPr>
            <p:txBody>
              <a:bodyPr/>
              <a:lstStyle/>
              <a:p>
                <a:r>
                  <a:rPr lang="en-US" dirty="0" smtClean="0"/>
                  <a:t>Results</a:t>
                </a:r>
                <a:endParaRPr lang="en-US" b="0" dirty="0" smtClean="0"/>
              </a:p>
              <a:p>
                <a:pPr lvl="1"/>
                <a:r>
                  <a:rPr lang="en-US" dirty="0" smtClean="0"/>
                  <a:t>The Linearized </a:t>
                </a:r>
                <a:r>
                  <a:rPr lang="en-US" dirty="0" err="1" smtClean="0"/>
                  <a:t>Trirotor</a:t>
                </a:r>
                <a:r>
                  <a:rPr lang="en-US" dirty="0" smtClean="0"/>
                  <a:t> System is Controllable</a:t>
                </a:r>
              </a:p>
              <a:p>
                <a:pPr lvl="2"/>
                <a:r>
                  <a:rPr lang="en-US" dirty="0" smtClean="0"/>
                  <a:t>System non-controllable without variable geometry due to coupling</a:t>
                </a:r>
              </a:p>
              <a:p>
                <a:pPr lvl="1"/>
                <a:r>
                  <a:rPr lang="en-US" dirty="0" smtClean="0"/>
                  <a:t>The LQR Gains Fail to Stabilize the Nonlinear </a:t>
                </a:r>
                <a:r>
                  <a:rPr lang="en-US" dirty="0" err="1" smtClean="0"/>
                  <a:t>Trirotor</a:t>
                </a:r>
                <a:r>
                  <a:rPr lang="en-US" dirty="0" smtClean="0"/>
                  <a:t> Model</a:t>
                </a:r>
              </a:p>
              <a:p>
                <a:pPr lvl="2"/>
                <a:r>
                  <a:rPr lang="en-US" dirty="0" smtClean="0"/>
                  <a:t>Likely due to nonlinearity 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are used, but not bounded to stay on the arms.</a:t>
                </a:r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8472243" cy="4971848"/>
              </a:xfrm>
              <a:blipFill rotWithShape="0">
                <a:blip r:embed="rId3"/>
                <a:stretch>
                  <a:fillRect l="-935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LQR Evaluation</a:t>
            </a:r>
            <a:endParaRPr lang="en-US" dirty="0"/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</p:spPr>
        <p:txBody>
          <a:bodyPr/>
          <a:lstStyle/>
          <a:p>
            <a:r>
              <a:rPr lang="en-US" dirty="0" smtClean="0"/>
              <a:t>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Proceeding Work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Dynamic Analysis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LQR Control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Set Point LQR Gain Scheduling</a:t>
            </a:r>
            <a:endParaRPr lang="en-US" sz="1800" b="1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Numerical Optimal Geometric Morphing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Conclusions and Suggestions for Further Study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6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8472243" cy="4971848"/>
              </a:xfrm>
            </p:spPr>
            <p:txBody>
              <a:bodyPr/>
              <a:lstStyle/>
              <a:p>
                <a:r>
                  <a:rPr lang="en-US" dirty="0" smtClean="0"/>
                  <a:t>New Control Strategy for Shape-Prescribed Morphing Quadrotor</a:t>
                </a:r>
                <a:endParaRPr lang="en-US" b="0" dirty="0" smtClean="0"/>
              </a:p>
              <a:p>
                <a:pPr lvl="1"/>
                <a:r>
                  <a:rPr lang="en-US" dirty="0" smtClean="0"/>
                  <a:t>LQR for a Series of Fixed-Geometry Quadrotor Configurations</a:t>
                </a:r>
              </a:p>
              <a:p>
                <a:pPr lvl="2"/>
                <a:r>
                  <a:rPr lang="en-US" dirty="0" smtClean="0"/>
                  <a:t>Transition Between Gain Matrices During Shape Transition</a:t>
                </a:r>
              </a:p>
              <a:p>
                <a:pPr lvl="1"/>
                <a:r>
                  <a:rPr lang="en-US" dirty="0" smtClean="0"/>
                  <a:t>Seeking Ability to Remain Stable and Controllable Throughout Transition</a:t>
                </a:r>
              </a:p>
              <a:p>
                <a:pPr lvl="1"/>
                <a:r>
                  <a:rPr lang="en-US" dirty="0" smtClean="0"/>
                  <a:t>Initial Test Situation</a:t>
                </a:r>
              </a:p>
              <a:p>
                <a:pPr lvl="2"/>
                <a:r>
                  <a:rPr lang="en-US" dirty="0" smtClean="0"/>
                  <a:t>2 Set Points (Beginning and End)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=0→−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1 and 2 Second Shape Transitions</a:t>
                </a:r>
              </a:p>
              <a:p>
                <a:pPr marL="914400" lvl="2" indent="0">
                  <a:buNone/>
                </a:pPr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8472243" cy="4971848"/>
              </a:xfrm>
              <a:blipFill rotWithShape="0">
                <a:blip r:embed="rId3"/>
                <a:stretch>
                  <a:fillRect l="-935" t="-980" r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 Point Gain Scheduling</a:t>
            </a:r>
            <a:endParaRPr lang="en-US" dirty="0"/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</p:spPr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8472243" cy="4971848"/>
          </a:xfrm>
        </p:spPr>
        <p:txBody>
          <a:bodyPr/>
          <a:lstStyle/>
          <a:p>
            <a:r>
              <a:rPr lang="en-US" dirty="0" smtClean="0"/>
              <a:t>2 Second, 2 Set Point Transition at a Hover – Results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 Point Gain Scheduling</a:t>
            </a:r>
            <a:endParaRPr lang="en-US" dirty="0"/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1828800"/>
            <a:ext cx="4297757" cy="3443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73" y="1828800"/>
            <a:ext cx="4142346" cy="342232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825500" y="20828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825500" y="32004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825500" y="43180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022600" y="20828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022600" y="32004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022600" y="43180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8472243" cy="4971848"/>
          </a:xfrm>
        </p:spPr>
        <p:txBody>
          <a:bodyPr/>
          <a:lstStyle/>
          <a:p>
            <a:r>
              <a:rPr lang="en-US" dirty="0" smtClean="0"/>
              <a:t>1 Second, 2 Set Point Transition at a Hover – Results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 Point Gain Scheduling</a:t>
            </a:r>
            <a:endParaRPr lang="en-US" dirty="0"/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</p:spPr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0" y="1854200"/>
            <a:ext cx="4237216" cy="3396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86" y="1841500"/>
            <a:ext cx="4106465" cy="339692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673100" y="20701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73100" y="31877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73100" y="43053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870200" y="20701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870200" y="31877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870200" y="43053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1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LQR Quadrotor Control</a:t>
            </a:r>
          </a:p>
          <a:p>
            <a:pPr lvl="1"/>
            <a:r>
              <a:rPr lang="en-US" dirty="0" smtClean="0"/>
              <a:t>LQR and PID Comparison in Early Quadrotor Work</a:t>
            </a:r>
          </a:p>
          <a:p>
            <a:pPr lvl="2"/>
            <a:r>
              <a:rPr lang="en-US" dirty="0" err="1" smtClean="0"/>
              <a:t>Bouabdallah</a:t>
            </a:r>
            <a:r>
              <a:rPr lang="en-US" dirty="0" smtClean="0"/>
              <a:t>, </a:t>
            </a:r>
            <a:r>
              <a:rPr lang="en-US" dirty="0" err="1" smtClean="0"/>
              <a:t>Noth</a:t>
            </a:r>
            <a:r>
              <a:rPr lang="en-US" dirty="0" smtClean="0"/>
              <a:t>, and </a:t>
            </a:r>
            <a:r>
              <a:rPr lang="en-US" dirty="0" err="1" smtClean="0"/>
              <a:t>Siegwart</a:t>
            </a:r>
            <a:r>
              <a:rPr lang="en-US" dirty="0"/>
              <a:t> </a:t>
            </a:r>
            <a:r>
              <a:rPr lang="en-US" dirty="0" smtClean="0"/>
              <a:t>[2004]</a:t>
            </a:r>
          </a:p>
          <a:p>
            <a:r>
              <a:rPr lang="en-US" dirty="0" smtClean="0"/>
              <a:t>Quadrotors with Dynamic Inertia</a:t>
            </a:r>
          </a:p>
          <a:p>
            <a:pPr lvl="1"/>
            <a:r>
              <a:rPr lang="en-US" dirty="0"/>
              <a:t>Quadrotor with Free-Swinging Payload</a:t>
            </a:r>
          </a:p>
          <a:p>
            <a:pPr lvl="2"/>
            <a:r>
              <a:rPr lang="en-US" dirty="0" smtClean="0"/>
              <a:t>Sadr, </a:t>
            </a:r>
            <a:r>
              <a:rPr lang="en-US" dirty="0" err="1" smtClean="0"/>
              <a:t>Moosavian</a:t>
            </a:r>
            <a:r>
              <a:rPr lang="en-US" dirty="0" smtClean="0"/>
              <a:t>, </a:t>
            </a:r>
            <a:r>
              <a:rPr lang="en-US" dirty="0" err="1" smtClean="0"/>
              <a:t>Zarafshan</a:t>
            </a:r>
            <a:r>
              <a:rPr lang="en-US" dirty="0" smtClean="0"/>
              <a:t> [2014]</a:t>
            </a:r>
          </a:p>
          <a:p>
            <a:pPr lvl="1"/>
            <a:r>
              <a:rPr lang="en-US" dirty="0" smtClean="0"/>
              <a:t>Quadrotor </a:t>
            </a:r>
            <a:r>
              <a:rPr lang="en-US" dirty="0"/>
              <a:t>Compensating for Actuated Arm </a:t>
            </a:r>
          </a:p>
          <a:p>
            <a:pPr lvl="2"/>
            <a:r>
              <a:rPr lang="en-US" dirty="0" smtClean="0"/>
              <a:t>Jimenez-Cano, Martin, Heredia, </a:t>
            </a:r>
            <a:r>
              <a:rPr lang="en-US" dirty="0" err="1" smtClean="0"/>
              <a:t>Ollero</a:t>
            </a:r>
            <a:r>
              <a:rPr lang="en-US" dirty="0" smtClean="0"/>
              <a:t>, Cano [2013]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of Actuated Pendulum to Achieve Pitch and Roll Control</a:t>
            </a:r>
          </a:p>
          <a:p>
            <a:pPr lvl="2"/>
            <a:r>
              <a:rPr lang="en-US" dirty="0" smtClean="0"/>
              <a:t>Becker [2013]</a:t>
            </a:r>
          </a:p>
          <a:p>
            <a:pPr lvl="1"/>
            <a:r>
              <a:rPr lang="en-US" dirty="0" smtClean="0"/>
              <a:t>Roll-Pitch Actuated Tiltrotor Quadrotor</a:t>
            </a:r>
          </a:p>
          <a:p>
            <a:pPr lvl="2"/>
            <a:r>
              <a:rPr lang="en-US" dirty="0" err="1" smtClean="0"/>
              <a:t>Senkul</a:t>
            </a:r>
            <a:r>
              <a:rPr lang="en-US" dirty="0" smtClean="0"/>
              <a:t>, </a:t>
            </a:r>
            <a:r>
              <a:rPr lang="en-US" dirty="0" err="1" smtClean="0"/>
              <a:t>Altug</a:t>
            </a:r>
            <a:r>
              <a:rPr lang="en-US" dirty="0" smtClean="0"/>
              <a:t> [2013]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Proceeding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8472243" cy="4971848"/>
          </a:xfrm>
        </p:spPr>
        <p:txBody>
          <a:bodyPr/>
          <a:lstStyle/>
          <a:p>
            <a:r>
              <a:rPr lang="en-US" dirty="0" smtClean="0"/>
              <a:t>2 Second, 3 Set Point Transition at a Hover – Results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 Point Gain Scheduling</a:t>
            </a:r>
            <a:endParaRPr lang="en-US" dirty="0"/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2" y="1854611"/>
            <a:ext cx="4270673" cy="3333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7" y="1854612"/>
            <a:ext cx="4113913" cy="335469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723900" y="20320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723900" y="31496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23900" y="42672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921000" y="20320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921000" y="31496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921000" y="42672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939800" y="20320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939800" y="31496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939800" y="42672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136900" y="20320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136900" y="31496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3136900" y="4267200"/>
            <a:ext cx="12700" cy="660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9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8472243" cy="4971848"/>
          </a:xfrm>
        </p:spPr>
        <p:txBody>
          <a:bodyPr/>
          <a:lstStyle/>
          <a:p>
            <a:r>
              <a:rPr lang="en-US" dirty="0" smtClean="0"/>
              <a:t>Negligible Change Observed Going from 3 Points to 5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More Complex Transitions May Require More Points</a:t>
            </a:r>
          </a:p>
          <a:p>
            <a:pPr lvl="1"/>
            <a:r>
              <a:rPr lang="en-US" dirty="0" smtClean="0"/>
              <a:t>Research Remains Ongoing for Potential Publication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 Point Gain Scheduling</a:t>
            </a:r>
            <a:endParaRPr lang="en-US" dirty="0"/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</p:spPr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2" y="2248311"/>
            <a:ext cx="4270673" cy="3333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18" y="2235612"/>
            <a:ext cx="4175460" cy="3333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8128" y="1879600"/>
            <a:ext cx="1905000" cy="36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Set Points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81432" y="1854201"/>
            <a:ext cx="1905000" cy="36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Set Points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045200" y="1228694"/>
            <a:ext cx="1092200" cy="4544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366" y="2222913"/>
            <a:ext cx="4165053" cy="33461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16658" y="1879599"/>
            <a:ext cx="1905000" cy="36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 Set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4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Proceeding Work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Dynamic Analysis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LQR Control</a:t>
            </a:r>
          </a:p>
          <a:p>
            <a:pPr lvl="0"/>
            <a:r>
              <a:rPr lang="en-US" sz="2000" dirty="0">
                <a:solidFill>
                  <a:srgbClr val="FFFFFF">
                    <a:lumMod val="75000"/>
                  </a:srgbClr>
                </a:solidFill>
              </a:rPr>
              <a:t>Set Point LQR Gain Scheduling</a:t>
            </a:r>
            <a:endParaRPr lang="en-US" sz="1800" dirty="0">
              <a:solidFill>
                <a:srgbClr val="FFFFFF">
                  <a:lumMod val="75000"/>
                </a:srgbClr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Numerical Optimal Geometric Morphing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Conclusions and Suggestions for Further Study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536681"/>
            <a:ext cx="8184662" cy="4971848"/>
          </a:xfrm>
        </p:spPr>
        <p:txBody>
          <a:bodyPr/>
          <a:lstStyle/>
          <a:p>
            <a:r>
              <a:rPr lang="en-US" dirty="0" smtClean="0"/>
              <a:t>Nonlinear Control Using Constrained Optimizer</a:t>
            </a:r>
          </a:p>
          <a:p>
            <a:pPr lvl="1"/>
            <a:r>
              <a:rPr lang="en-US" dirty="0" smtClean="0"/>
              <a:t>Solves for Optimal Control Inputs at Discrete Time Intervals</a:t>
            </a:r>
          </a:p>
          <a:p>
            <a:pPr lvl="2"/>
            <a:r>
              <a:rPr lang="en-US" dirty="0" smtClean="0"/>
              <a:t>Assumes Linear Input Function Between Optimized Points</a:t>
            </a:r>
          </a:p>
          <a:p>
            <a:pPr lvl="2"/>
            <a:r>
              <a:rPr lang="en-US" dirty="0" smtClean="0"/>
              <a:t>Resolution of Control Points Set By User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Investigating Use of Geometry Changes for Control</a:t>
            </a:r>
          </a:p>
          <a:p>
            <a:pPr lvl="1"/>
            <a:r>
              <a:rPr lang="en-US" dirty="0" smtClean="0"/>
              <a:t>Single-Channel Thrust, Evenly Divided Between Motors</a:t>
            </a:r>
          </a:p>
          <a:p>
            <a:pPr lvl="1"/>
            <a:r>
              <a:rPr lang="en-US" dirty="0" smtClean="0"/>
              <a:t>Arm Angle Changes Move CL and CG for Pitch and Roll Actuation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00" y="294379"/>
            <a:ext cx="8184662" cy="4814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3846016269"/>
              </p:ext>
            </p:extLst>
          </p:nvPr>
        </p:nvGraphicFramePr>
        <p:xfrm>
          <a:off x="1958340" y="2903220"/>
          <a:ext cx="3901440" cy="239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9314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 uiExpand="1">
        <p:bldSub>
          <a:bldChart bld="series"/>
        </p:bldSub>
      </p:bldGraphic>
      <p:bldGraphic spid="24" grpId="2" uiExpand="1">
        <p:bldSub>
          <a:bldChart bld="series"/>
        </p:bldSub>
      </p:bldGraphic>
      <p:bldGraphic spid="24" grpId="3" uiExpand="1">
        <p:bldSub>
          <a:bldChart bld="series"/>
        </p:bldSub>
      </p:bldGraphic>
      <p:bldGraphic spid="24" grpId="4" uiExpand="1">
        <p:bldSub>
          <a:bldChart bld="series"/>
        </p:bldSub>
      </p:bldGraphic>
      <p:bldGraphic spid="24" grpId="5" uiExpand="1">
        <p:bldSub>
          <a:bldChart bld="series"/>
        </p:bldSub>
      </p:bldGraphic>
      <p:bldGraphic spid="24" grpId="6" uiExpand="1">
        <p:bldSub>
          <a:bldChart bld="series"/>
        </p:bldSub>
      </p:bldGraphic>
      <p:bldGraphic spid="24" grpId="7" uiExpand="1">
        <p:bldSub>
          <a:bldChart bld="series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97400" y="1209212"/>
            <a:ext cx="4033301" cy="31700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u="sng" dirty="0" smtClean="0"/>
              <a:t>Master File</a:t>
            </a:r>
          </a:p>
          <a:p>
            <a:r>
              <a:rPr lang="en-US" dirty="0" smtClean="0"/>
              <a:t>-Set Final Time</a:t>
            </a:r>
          </a:p>
          <a:p>
            <a:r>
              <a:rPr lang="en-US" dirty="0" smtClean="0"/>
              <a:t>-Set Control Resolution</a:t>
            </a:r>
          </a:p>
          <a:p>
            <a:r>
              <a:rPr lang="en-US" dirty="0" smtClean="0"/>
              <a:t>-Initialize Control Vector</a:t>
            </a:r>
          </a:p>
          <a:p>
            <a:r>
              <a:rPr lang="en-US" dirty="0" smtClean="0"/>
              <a:t>-Bound Control Vector</a:t>
            </a:r>
          </a:p>
          <a:p>
            <a:r>
              <a:rPr lang="en-US" dirty="0" smtClean="0"/>
              <a:t>-Constrained Numerical Optimization</a:t>
            </a:r>
          </a:p>
          <a:p>
            <a:r>
              <a:rPr lang="en-US" dirty="0"/>
              <a:t>	-</a:t>
            </a:r>
            <a:r>
              <a:rPr lang="en-US" dirty="0" err="1"/>
              <a:t>NLCon</a:t>
            </a:r>
            <a:r>
              <a:rPr lang="en-US" dirty="0"/>
              <a:t> Function</a:t>
            </a:r>
          </a:p>
          <a:p>
            <a:r>
              <a:rPr lang="en-US" dirty="0" smtClean="0"/>
              <a:t>	-Cost Function</a:t>
            </a:r>
          </a:p>
          <a:p>
            <a:r>
              <a:rPr lang="en-US" dirty="0" smtClean="0"/>
              <a:t>-Trajectory Function</a:t>
            </a:r>
          </a:p>
          <a:p>
            <a:r>
              <a:rPr lang="en-US" dirty="0" smtClean="0"/>
              <a:t>-Animation Function</a:t>
            </a:r>
          </a:p>
          <a:p>
            <a:r>
              <a:rPr lang="en-US" dirty="0" smtClean="0"/>
              <a:t>-Save Data, Plots, and Videos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7300" y="4847854"/>
                <a:ext cx="4082855" cy="153984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u="sng" dirty="0" smtClean="0"/>
                  <a:t>Cost Function</a:t>
                </a:r>
              </a:p>
              <a:p>
                <a:r>
                  <a:rPr lang="en-US" dirty="0" smtClean="0"/>
                  <a:t>-Sum Cost Per Control Step and Pass to </a:t>
                </a:r>
                <a:r>
                  <a:rPr lang="en-US" dirty="0" err="1" smtClean="0"/>
                  <a:t>fmincon</a:t>
                </a:r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𝑇h𝑟𝑜𝑡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" y="4847854"/>
                <a:ext cx="4082855" cy="1539845"/>
              </a:xfrm>
              <a:prstGeom prst="rect">
                <a:avLst/>
              </a:prstGeom>
              <a:blipFill rotWithShape="0">
                <a:blip r:embed="rId3"/>
                <a:stretch>
                  <a:fillRect l="-890" t="-116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27300" y="1207829"/>
            <a:ext cx="4082855" cy="16004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 err="1" smtClean="0"/>
              <a:t>NLCon</a:t>
            </a:r>
            <a:r>
              <a:rPr lang="en-US" b="1" u="sng" dirty="0" smtClean="0"/>
              <a:t> Function</a:t>
            </a:r>
          </a:p>
          <a:p>
            <a:r>
              <a:rPr lang="en-US" sz="1600" dirty="0" smtClean="0"/>
              <a:t>-Trajectory Function</a:t>
            </a:r>
          </a:p>
          <a:p>
            <a:r>
              <a:rPr lang="en-US" sz="1600" dirty="0" smtClean="0"/>
              <a:t>-Inequality Constraints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-Bound Shape States</a:t>
            </a:r>
          </a:p>
          <a:p>
            <a:r>
              <a:rPr lang="en-US" sz="1600" dirty="0" smtClean="0"/>
              <a:t>-Equality Constraints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-Set Final/Intermediate State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299" y="3355658"/>
            <a:ext cx="4082855" cy="12311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u="sng" dirty="0" smtClean="0"/>
              <a:t>Trajectory Function</a:t>
            </a:r>
          </a:p>
          <a:p>
            <a:r>
              <a:rPr lang="en-US" dirty="0" smtClean="0"/>
              <a:t>-Read Current Control Vector</a:t>
            </a:r>
          </a:p>
          <a:p>
            <a:r>
              <a:rPr lang="en-US" dirty="0" smtClean="0"/>
              <a:t>-Propagate Dynamics Using Given Control</a:t>
            </a:r>
          </a:p>
          <a:p>
            <a:r>
              <a:rPr lang="en-US" dirty="0" smtClean="0"/>
              <a:t>-Outputs State Trajectory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97400" y="5156593"/>
            <a:ext cx="4082855" cy="12311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u="sng" dirty="0" smtClean="0"/>
              <a:t>Animation Function</a:t>
            </a:r>
          </a:p>
          <a:p>
            <a:r>
              <a:rPr lang="en-US" dirty="0" smtClean="0"/>
              <a:t>-Reads State Trajectory</a:t>
            </a:r>
          </a:p>
          <a:p>
            <a:r>
              <a:rPr lang="en-US" dirty="0" smtClean="0"/>
              <a:t>-Draw Vehicle at Each Control Step</a:t>
            </a:r>
          </a:p>
          <a:p>
            <a:r>
              <a:rPr lang="en-US" dirty="0" smtClean="0"/>
              <a:t>-Outputs Frames at Each Step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059956" y="2461822"/>
            <a:ext cx="0" cy="115388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121697" y="1905000"/>
            <a:ext cx="1876518" cy="115346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850479">
            <a:off x="3166017" y="2047521"/>
            <a:ext cx="1387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Control Vector</a:t>
            </a:r>
            <a:endParaRPr lang="en-US" sz="14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489996" y="2461822"/>
            <a:ext cx="0" cy="114331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75230" y="2849269"/>
            <a:ext cx="94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State </a:t>
            </a:r>
          </a:p>
          <a:p>
            <a:pPr algn="ctr"/>
            <a:r>
              <a:rPr lang="en-US" sz="1200" dirty="0" smtClean="0"/>
              <a:t>Trajectory</a:t>
            </a:r>
            <a:endParaRPr lang="en-US" sz="12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499930" y="1689771"/>
            <a:ext cx="1124148" cy="65970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850479">
            <a:off x="3511644" y="1784051"/>
            <a:ext cx="1387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Pass/Fail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190914" y="4328360"/>
            <a:ext cx="688614" cy="91473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8378457">
            <a:off x="4020907" y="4624216"/>
            <a:ext cx="1387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Control Vector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146133" y="4263210"/>
            <a:ext cx="599475" cy="7772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8378457">
            <a:off x="3934730" y="4099838"/>
            <a:ext cx="1387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Cost</a:t>
            </a:r>
            <a:endParaRPr lang="en-US" sz="14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870748" y="3236476"/>
            <a:ext cx="1043280" cy="2689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20740808">
            <a:off x="3903372" y="2807747"/>
            <a:ext cx="948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Control Vector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942184" y="4279678"/>
            <a:ext cx="945505" cy="25031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865290">
            <a:off x="4047367" y="4346578"/>
            <a:ext cx="94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State </a:t>
            </a:r>
          </a:p>
          <a:p>
            <a:pPr algn="ctr"/>
            <a:r>
              <a:rPr lang="en-US" sz="1200" dirty="0" smtClean="0"/>
              <a:t>Trajectory</a:t>
            </a:r>
            <a:endParaRPr lang="en-US" sz="12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7441129" y="4215626"/>
            <a:ext cx="0" cy="110187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614050" y="4540338"/>
            <a:ext cx="94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State </a:t>
            </a:r>
          </a:p>
          <a:p>
            <a:pPr algn="ctr"/>
            <a:r>
              <a:rPr lang="en-US" sz="1200" dirty="0" smtClean="0"/>
              <a:t>Trajectory</a:t>
            </a:r>
            <a:endParaRPr lang="en-US" sz="1200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7736677" y="4196165"/>
            <a:ext cx="0" cy="10923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585721" y="4556959"/>
            <a:ext cx="94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Video Frames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734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1" grpId="0"/>
      <p:bldP spid="21" grpId="1"/>
      <p:bldP spid="24" grpId="0"/>
      <p:bldP spid="24" grpId="1"/>
      <p:bldP spid="28" grpId="0"/>
      <p:bldP spid="28" grpId="1"/>
      <p:bldP spid="32" grpId="0"/>
      <p:bldP spid="32" grpId="1"/>
      <p:bldP spid="38" grpId="0"/>
      <p:bldP spid="43" grpId="0"/>
      <p:bldP spid="46" grpId="0"/>
      <p:bldP spid="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7" y="1536681"/>
                <a:ext cx="8184662" cy="4971848"/>
              </a:xfrm>
            </p:spPr>
            <p:txBody>
              <a:bodyPr/>
              <a:lstStyle/>
              <a:p>
                <a:r>
                  <a:rPr lang="en-US" dirty="0" smtClean="0"/>
                  <a:t>Initial Model for Code Structure Validation</a:t>
                </a:r>
              </a:p>
              <a:p>
                <a:pPr lvl="1"/>
                <a:r>
                  <a:rPr lang="en-US" dirty="0" smtClean="0"/>
                  <a:t>2D Model Locked to 1D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𝑇h𝑟𝑜𝑡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𝑚𝑔𝑠𝑒𝑐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3 DOF: x, </a:t>
                </a:r>
                <a:r>
                  <a:rPr lang="el-GR" dirty="0" smtClean="0"/>
                  <a:t>θ</a:t>
                </a:r>
                <a:r>
                  <a:rPr lang="en-US" dirty="0" smtClean="0"/>
                  <a:t>, </a:t>
                </a:r>
                <a:r>
                  <a:rPr lang="el-GR" dirty="0" smtClean="0"/>
                  <a:t>α</a:t>
                </a:r>
                <a:r>
                  <a:rPr lang="el-GR" baseline="-25000" dirty="0" smtClean="0"/>
                  <a:t>θ</a:t>
                </a:r>
                <a:endParaRPr lang="en-US" baseline="-25000" dirty="0" smtClean="0"/>
              </a:p>
              <a:p>
                <a:pPr lvl="1"/>
                <a:r>
                  <a:rPr lang="en-US" dirty="0" smtClean="0"/>
                  <a:t>1 Input: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Run Using Fixed-Step 4</a:t>
                </a:r>
                <a:r>
                  <a:rPr lang="en-US" baseline="30000" dirty="0" smtClean="0"/>
                  <a:t>th</a:t>
                </a:r>
                <a:r>
                  <a:rPr lang="en-US" dirty="0" smtClean="0"/>
                  <a:t> Order </a:t>
                </a:r>
                <a:r>
                  <a:rPr lang="en-US" dirty="0" err="1" smtClean="0"/>
                  <a:t>Runge-Kutta</a:t>
                </a:r>
                <a:r>
                  <a:rPr lang="en-US" dirty="0" smtClean="0"/>
                  <a:t> (100x Control Resolution)</a:t>
                </a:r>
              </a:p>
              <a:p>
                <a:r>
                  <a:rPr lang="en-US" dirty="0" smtClean="0"/>
                  <a:t>Test Situation</a:t>
                </a:r>
              </a:p>
              <a:p>
                <a:pPr lvl="1"/>
                <a:r>
                  <a:rPr lang="en-US" dirty="0" smtClean="0"/>
                  <a:t>Move from Hover at x=0 to Hover at x=3</a:t>
                </a:r>
              </a:p>
              <a:p>
                <a:pPr lvl="1"/>
                <a:r>
                  <a:rPr lang="en-US" dirty="0" smtClean="0"/>
                  <a:t>Final Times of 4, 3, and 2 Seconds</a:t>
                </a:r>
              </a:p>
              <a:p>
                <a:pPr lvl="1"/>
                <a:r>
                  <a:rPr lang="en-US" dirty="0" smtClean="0"/>
                  <a:t>41 Point Control Resolution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7" y="1536681"/>
                <a:ext cx="8184662" cy="4971848"/>
              </a:xfrm>
              <a:blipFill rotWithShape="0">
                <a:blip r:embed="rId3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40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050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65393" y="3772932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3" y="3772932"/>
                <a:ext cx="1057212" cy="299249"/>
              </a:xfrm>
              <a:prstGeom prst="rect">
                <a:avLst/>
              </a:prstGeom>
              <a:blipFill rotWithShape="0">
                <a:blip r:embed="rId5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" y="4168124"/>
            <a:ext cx="3494973" cy="26212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52" y="1482736"/>
            <a:ext cx="3747733" cy="2810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45025" y="1317957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25" y="1317957"/>
                <a:ext cx="1057212" cy="299249"/>
              </a:xfrm>
              <a:prstGeom prst="rect">
                <a:avLst/>
              </a:prstGeom>
              <a:blipFill rotWithShape="0">
                <a:blip r:embed="rId8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9" y="4099477"/>
            <a:ext cx="3678032" cy="2758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802954" y="3772933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54" y="3772933"/>
                <a:ext cx="1057212" cy="299249"/>
              </a:xfrm>
              <a:prstGeom prst="rect">
                <a:avLst/>
              </a:prstGeom>
              <a:blipFill rotWithShape="0">
                <a:blip r:embed="rId10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09688" y="1183487"/>
                <a:ext cx="8184662" cy="60497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/>
                  <a:t> Control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10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09688" y="1183487"/>
                <a:ext cx="8184662" cy="604972"/>
              </a:xfrm>
              <a:blipFill rotWithShape="0">
                <a:blip r:embed="rId11"/>
                <a:stretch>
                  <a:fillRect l="-968" t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6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050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04289" y="3723898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289" y="3723898"/>
                <a:ext cx="1057212" cy="299249"/>
              </a:xfrm>
              <a:prstGeom prst="rect">
                <a:avLst/>
              </a:prstGeom>
              <a:blipFill rotWithShape="0">
                <a:blip r:embed="rId9"/>
                <a:stretch>
                  <a:fillRect l="-4023" r="-2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45025" y="1183487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25" y="1183487"/>
                <a:ext cx="1057212" cy="299249"/>
              </a:xfrm>
              <a:prstGeom prst="rect">
                <a:avLst/>
              </a:prstGeom>
              <a:blipFill rotWithShape="0">
                <a:blip r:embed="rId5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802954" y="3772933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954" y="3772933"/>
                <a:ext cx="1057212" cy="299249"/>
              </a:xfrm>
              <a:prstGeom prst="rect">
                <a:avLst/>
              </a:prstGeom>
              <a:blipFill rotWithShape="0">
                <a:blip r:embed="rId7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696" y="4133962"/>
            <a:ext cx="3801382" cy="2851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84" y="4133474"/>
            <a:ext cx="3763916" cy="2822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88" y="1482736"/>
            <a:ext cx="3772950" cy="2829712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9688" y="1183487"/>
            <a:ext cx="8184662" cy="604972"/>
          </a:xfrm>
        </p:spPr>
        <p:txBody>
          <a:bodyPr/>
          <a:lstStyle/>
          <a:p>
            <a:r>
              <a:rPr lang="en-US" dirty="0" smtClean="0"/>
              <a:t>State Trajectories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02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050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p:pic>
        <p:nvPicPr>
          <p:cNvPr id="6" name="quad1DarmAngles-41step4se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36092" y="1562683"/>
            <a:ext cx="3235464" cy="4853196"/>
          </a:xfrm>
          <a:prstGeom prst="rect">
            <a:avLst/>
          </a:prstGeom>
        </p:spPr>
      </p:pic>
      <p:pic>
        <p:nvPicPr>
          <p:cNvPr id="9" name="quad1DarmAngles-41step3se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02863" y="1574487"/>
            <a:ext cx="3227595" cy="4841392"/>
          </a:xfrm>
          <a:prstGeom prst="rect">
            <a:avLst/>
          </a:prstGeom>
        </p:spPr>
      </p:pic>
      <p:pic>
        <p:nvPicPr>
          <p:cNvPr id="10" name="quad1DarmAngles-41step2se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51470" y="1594883"/>
            <a:ext cx="3192530" cy="4788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5829" y="1445258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9" y="1445258"/>
                <a:ext cx="1057212" cy="299249"/>
              </a:xfrm>
              <a:prstGeom prst="rect">
                <a:avLst/>
              </a:prstGeom>
              <a:blipFill rotWithShape="0">
                <a:blip r:embed="rId12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39711" y="1412790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11" y="1412790"/>
                <a:ext cx="1057212" cy="299249"/>
              </a:xfrm>
              <a:prstGeom prst="rect">
                <a:avLst/>
              </a:prstGeom>
              <a:blipFill rotWithShape="0">
                <a:blip r:embed="rId13"/>
                <a:stretch>
                  <a:fillRect l="-4023" r="-2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20807" y="1460859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807" y="1460859"/>
                <a:ext cx="1057212" cy="299249"/>
              </a:xfrm>
              <a:prstGeom prst="rect">
                <a:avLst/>
              </a:prstGeom>
              <a:blipFill rotWithShape="0">
                <a:blip r:embed="rId14"/>
                <a:stretch>
                  <a:fillRect l="-4023" r="-2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42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7" y="1536681"/>
                <a:ext cx="8184662" cy="4971848"/>
              </a:xfrm>
            </p:spPr>
            <p:txBody>
              <a:bodyPr/>
              <a:lstStyle/>
              <a:p>
                <a:r>
                  <a:rPr lang="en-US" dirty="0" smtClean="0"/>
                  <a:t>Adding Additional Dimensionality and Control</a:t>
                </a:r>
              </a:p>
              <a:p>
                <a:pPr lvl="1"/>
                <a:r>
                  <a:rPr lang="en-US" dirty="0" smtClean="0"/>
                  <a:t>2D Model </a:t>
                </a:r>
              </a:p>
              <a:p>
                <a:pPr lvl="1"/>
                <a:r>
                  <a:rPr lang="en-US" dirty="0" smtClean="0"/>
                  <a:t>4 DOF: x, z, </a:t>
                </a:r>
                <a:r>
                  <a:rPr lang="el-GR" dirty="0" smtClean="0"/>
                  <a:t>θ</a:t>
                </a:r>
                <a:r>
                  <a:rPr lang="en-US" dirty="0" smtClean="0"/>
                  <a:t>, </a:t>
                </a:r>
                <a:r>
                  <a:rPr lang="el-GR" dirty="0" smtClean="0"/>
                  <a:t>α</a:t>
                </a:r>
                <a:r>
                  <a:rPr lang="el-GR" baseline="-25000" dirty="0" smtClean="0"/>
                  <a:t>θ</a:t>
                </a:r>
                <a:endParaRPr lang="en-US" baseline="-25000" dirty="0" smtClean="0"/>
              </a:p>
              <a:p>
                <a:pPr lvl="1"/>
                <a:r>
                  <a:rPr lang="en-US" dirty="0" smtClean="0"/>
                  <a:t>2 Inputs: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𝑇h𝑟𝑜𝑡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Convergence Errors with 4</a:t>
                </a:r>
                <a:r>
                  <a:rPr lang="en-US" baseline="30000" dirty="0" smtClean="0"/>
                  <a:t>th</a:t>
                </a:r>
                <a:r>
                  <a:rPr lang="en-US" dirty="0" smtClean="0"/>
                  <a:t> Order </a:t>
                </a:r>
                <a:r>
                  <a:rPr lang="en-US" dirty="0" err="1" smtClean="0"/>
                  <a:t>Runge-Kutta</a:t>
                </a:r>
                <a:r>
                  <a:rPr lang="en-US" dirty="0" smtClean="0"/>
                  <a:t> (100x Control Resolution), Switched to Forward Euler (300x Control Resolution)</a:t>
                </a:r>
              </a:p>
              <a:p>
                <a:pPr lvl="1"/>
                <a:r>
                  <a:rPr lang="en-US" dirty="0" smtClean="0"/>
                  <a:t>Throttle Initialized Close to Hover</a:t>
                </a:r>
              </a:p>
              <a:p>
                <a:r>
                  <a:rPr lang="en-US" dirty="0" smtClean="0"/>
                  <a:t>Test Situation</a:t>
                </a:r>
              </a:p>
              <a:p>
                <a:pPr lvl="1"/>
                <a:r>
                  <a:rPr lang="en-US" dirty="0" smtClean="0"/>
                  <a:t>Move from Hover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Final Times of 4, 3, and 2 Seconds</a:t>
                </a:r>
              </a:p>
              <a:p>
                <a:pPr lvl="1"/>
                <a:r>
                  <a:rPr lang="en-US" dirty="0" smtClean="0"/>
                  <a:t>41 Point Control Resolution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7" y="1536681"/>
                <a:ext cx="8184662" cy="4971848"/>
              </a:xfrm>
              <a:blipFill rotWithShape="0">
                <a:blip r:embed="rId3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1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Proceeding Work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Dynamic Analysis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LQR Control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Set Point LQR Gain Scheduling</a:t>
            </a:r>
            <a:endParaRPr lang="en-US" sz="18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Numerical Optimal Geometric Morphing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Conclusions and Suggestions for Further Study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6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3174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536681"/>
            <a:ext cx="8184662" cy="4971848"/>
          </a:xfrm>
        </p:spPr>
        <p:txBody>
          <a:bodyPr/>
          <a:lstStyle/>
          <a:p>
            <a:r>
              <a:rPr lang="en-US" sz="2000" dirty="0" smtClean="0"/>
              <a:t>Unexpected Local Minimum Found with Zero Throttle Initialization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quad1DarmAngles-41step4se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5014" y="1897530"/>
            <a:ext cx="3217333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5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050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73" y="1594882"/>
            <a:ext cx="6948383" cy="5211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16400" y="1295633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0" y="1295633"/>
                <a:ext cx="1057212" cy="299249"/>
              </a:xfrm>
              <a:prstGeom prst="rect">
                <a:avLst/>
              </a:prstGeom>
              <a:blipFill rotWithShape="0">
                <a:blip r:embed="rId8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9688" y="1183487"/>
            <a:ext cx="8184662" cy="604972"/>
          </a:xfrm>
        </p:spPr>
        <p:txBody>
          <a:bodyPr/>
          <a:lstStyle/>
          <a:p>
            <a:r>
              <a:rPr lang="en-US" dirty="0" smtClean="0"/>
              <a:t>Optimal Controls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4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050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16400" y="1295633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0" y="1295633"/>
                <a:ext cx="1057212" cy="299249"/>
              </a:xfrm>
              <a:prstGeom prst="rect">
                <a:avLst/>
              </a:prstGeom>
              <a:blipFill rotWithShape="0">
                <a:blip r:embed="rId3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16" y="1594882"/>
            <a:ext cx="6934155" cy="5200616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9688" y="1183487"/>
            <a:ext cx="8184662" cy="604972"/>
          </a:xfrm>
        </p:spPr>
        <p:txBody>
          <a:bodyPr/>
          <a:lstStyle/>
          <a:p>
            <a:r>
              <a:rPr lang="en-US" dirty="0" smtClean="0"/>
              <a:t>Optimal Controls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26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050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16400" y="1295633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400" y="1295633"/>
                <a:ext cx="1057212" cy="299249"/>
              </a:xfrm>
              <a:prstGeom prst="rect">
                <a:avLst/>
              </a:prstGeom>
              <a:blipFill rotWithShape="0">
                <a:blip r:embed="rId3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71" y="1594882"/>
            <a:ext cx="7017491" cy="5263118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9688" y="1183487"/>
            <a:ext cx="8184662" cy="604972"/>
          </a:xfrm>
        </p:spPr>
        <p:txBody>
          <a:bodyPr/>
          <a:lstStyle/>
          <a:p>
            <a:r>
              <a:rPr lang="en-US" dirty="0" smtClean="0"/>
              <a:t>Optimal Controls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85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5923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4052047"/>
            <a:ext cx="3526971" cy="2645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70749" y="3699152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749" y="3699152"/>
                <a:ext cx="1057212" cy="299249"/>
              </a:xfrm>
              <a:prstGeom prst="rect">
                <a:avLst/>
              </a:prstGeom>
              <a:blipFill rotWithShape="0">
                <a:blip r:embed="rId5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566" y="1548691"/>
            <a:ext cx="3564634" cy="2673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88277" y="1249442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277" y="1249442"/>
                <a:ext cx="1057212" cy="299249"/>
              </a:xfrm>
              <a:prstGeom prst="rect">
                <a:avLst/>
              </a:prstGeom>
              <a:blipFill rotWithShape="0">
                <a:blip r:embed="rId7"/>
                <a:stretch>
                  <a:fillRect l="-4023" r="-2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03" y="3982352"/>
            <a:ext cx="3619897" cy="271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05445" y="3683103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445" y="3683103"/>
                <a:ext cx="1057212" cy="299249"/>
              </a:xfrm>
              <a:prstGeom prst="rect">
                <a:avLst/>
              </a:prstGeom>
              <a:blipFill rotWithShape="0">
                <a:blip r:embed="rId9"/>
                <a:stretch>
                  <a:fillRect l="-4023" r="-2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9688" y="1183487"/>
            <a:ext cx="8184662" cy="604972"/>
          </a:xfrm>
        </p:spPr>
        <p:txBody>
          <a:bodyPr/>
          <a:lstStyle/>
          <a:p>
            <a:r>
              <a:rPr lang="en-US" dirty="0" smtClean="0"/>
              <a:t>State Trajectories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77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050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5829" y="1445258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9" y="1445258"/>
                <a:ext cx="1057212" cy="299249"/>
              </a:xfrm>
              <a:prstGeom prst="rect">
                <a:avLst/>
              </a:prstGeom>
              <a:blipFill rotWithShape="0">
                <a:blip r:embed="rId9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9631" y="1460858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631" y="1460858"/>
                <a:ext cx="1057212" cy="299249"/>
              </a:xfrm>
              <a:prstGeom prst="rect">
                <a:avLst/>
              </a:prstGeom>
              <a:blipFill rotWithShape="0">
                <a:blip r:embed="rId10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20807" y="1460859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807" y="1460859"/>
                <a:ext cx="1057212" cy="299249"/>
              </a:xfrm>
              <a:prstGeom prst="rect">
                <a:avLst/>
              </a:prstGeom>
              <a:blipFill rotWithShape="0">
                <a:blip r:embed="rId11"/>
                <a:stretch>
                  <a:fillRect l="-4023" r="-2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quad1DarmAngles-41step4se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" y="1760107"/>
            <a:ext cx="3483429" cy="5225145"/>
          </a:xfrm>
          <a:prstGeom prst="rect">
            <a:avLst/>
          </a:prstGeom>
        </p:spPr>
      </p:pic>
      <p:pic>
        <p:nvPicPr>
          <p:cNvPr id="7" name="quad1DarmAngles-41step3se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50336" y="1820769"/>
            <a:ext cx="3423035" cy="5134553"/>
          </a:xfrm>
          <a:prstGeom prst="rect">
            <a:avLst/>
          </a:prstGeom>
        </p:spPr>
      </p:pic>
      <p:pic>
        <p:nvPicPr>
          <p:cNvPr id="8" name="quad1DarmAngles-41step2se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970336" y="1820770"/>
            <a:ext cx="3358153" cy="503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2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7" y="1536681"/>
                <a:ext cx="8184662" cy="4971848"/>
              </a:xfrm>
            </p:spPr>
            <p:txBody>
              <a:bodyPr/>
              <a:lstStyle/>
              <a:p>
                <a:r>
                  <a:rPr lang="en-US" dirty="0" smtClean="0"/>
                  <a:t>Adding Additional Dimensionality and Control</a:t>
                </a:r>
              </a:p>
              <a:p>
                <a:pPr lvl="1"/>
                <a:r>
                  <a:rPr lang="en-US" dirty="0" smtClean="0"/>
                  <a:t>3D Model </a:t>
                </a:r>
              </a:p>
              <a:p>
                <a:pPr lvl="1"/>
                <a:r>
                  <a:rPr lang="en-US" dirty="0" smtClean="0"/>
                  <a:t>7 DOF: x, y, z, </a:t>
                </a:r>
                <a:r>
                  <a:rPr lang="el-GR" dirty="0" smtClean="0"/>
                  <a:t>φ</a:t>
                </a:r>
                <a:r>
                  <a:rPr lang="en-US" dirty="0" smtClean="0"/>
                  <a:t>, </a:t>
                </a:r>
                <a:r>
                  <a:rPr lang="el-GR" dirty="0" smtClean="0"/>
                  <a:t>θ</a:t>
                </a:r>
                <a:r>
                  <a:rPr lang="en-US" dirty="0" smtClean="0"/>
                  <a:t>, </a:t>
                </a:r>
                <a:r>
                  <a:rPr lang="el-GR" dirty="0" smtClean="0"/>
                  <a:t>α</a:t>
                </a:r>
                <a:r>
                  <a:rPr lang="el-GR" baseline="-25000" dirty="0" smtClean="0"/>
                  <a:t>φ</a:t>
                </a:r>
                <a:r>
                  <a:rPr lang="en-US" dirty="0" smtClean="0"/>
                  <a:t>, </a:t>
                </a:r>
                <a:r>
                  <a:rPr lang="el-GR" dirty="0" smtClean="0"/>
                  <a:t>α</a:t>
                </a:r>
                <a:r>
                  <a:rPr lang="el-GR" baseline="-25000" dirty="0" smtClean="0"/>
                  <a:t>θ</a:t>
                </a:r>
                <a:endParaRPr lang="en-US" baseline="-25000" dirty="0" smtClean="0"/>
              </a:p>
              <a:p>
                <a:pPr lvl="1"/>
                <a:r>
                  <a:rPr lang="en-US" dirty="0" smtClean="0"/>
                  <a:t>3 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𝑇h𝑟𝑜𝑡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Run Using Forward Euler (300x Control Resolution)</a:t>
                </a:r>
              </a:p>
              <a:p>
                <a:pPr lvl="1"/>
                <a:r>
                  <a:rPr lang="en-US" dirty="0" smtClean="0"/>
                  <a:t>Throttle Initialized Close to Hover</a:t>
                </a:r>
              </a:p>
              <a:p>
                <a:r>
                  <a:rPr lang="en-US" dirty="0" smtClean="0"/>
                  <a:t>Test Situation</a:t>
                </a:r>
              </a:p>
              <a:p>
                <a:pPr lvl="1"/>
                <a:r>
                  <a:rPr lang="en-US" dirty="0" smtClean="0"/>
                  <a:t>Move from Hover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Final Times of 5, 4, and 3 Seconds</a:t>
                </a:r>
              </a:p>
              <a:p>
                <a:pPr lvl="1"/>
                <a:r>
                  <a:rPr lang="en-US" dirty="0" smtClean="0"/>
                  <a:t>41 Point Control Resolution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7" y="1536681"/>
                <a:ext cx="8184662" cy="4971848"/>
              </a:xfrm>
              <a:blipFill rotWithShape="0">
                <a:blip r:embed="rId3"/>
                <a:stretch>
                  <a:fillRect l="-96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93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050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55143" y="1517641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143" y="1517641"/>
                <a:ext cx="1057212" cy="299249"/>
              </a:xfrm>
              <a:prstGeom prst="rect">
                <a:avLst/>
              </a:prstGeom>
              <a:blipFill rotWithShape="0">
                <a:blip r:embed="rId3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435" y="2267906"/>
            <a:ext cx="4913949" cy="3685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2114641"/>
            <a:ext cx="5322658" cy="39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3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050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55143" y="1517641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143" y="1517641"/>
                <a:ext cx="1057212" cy="299249"/>
              </a:xfrm>
              <a:prstGeom prst="rect">
                <a:avLst/>
              </a:prstGeom>
              <a:blipFill rotWithShape="0">
                <a:blip r:embed="rId6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878" y="2271064"/>
            <a:ext cx="4905527" cy="3679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86" y="2118335"/>
            <a:ext cx="5351219" cy="40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050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55143" y="1517641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143" y="1517641"/>
                <a:ext cx="1057212" cy="299249"/>
              </a:xfrm>
              <a:prstGeom prst="rect">
                <a:avLst/>
              </a:prstGeom>
              <a:blipFill rotWithShape="0">
                <a:blip r:embed="rId3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458" y="2293230"/>
            <a:ext cx="4875201" cy="3656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87" y="2173514"/>
            <a:ext cx="5338985" cy="40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Model Definition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9 Total Masses</a:t>
            </a:r>
          </a:p>
          <a:p>
            <a:pPr lvl="1"/>
            <a:r>
              <a:rPr lang="en-US" dirty="0" smtClean="0"/>
              <a:t>Cylindrical Quadrotor Body</a:t>
            </a:r>
          </a:p>
          <a:p>
            <a:pPr lvl="1"/>
            <a:r>
              <a:rPr lang="en-US" dirty="0" smtClean="0"/>
              <a:t>4 Arms</a:t>
            </a:r>
          </a:p>
          <a:p>
            <a:pPr lvl="2"/>
            <a:r>
              <a:rPr lang="en-US" dirty="0" smtClean="0"/>
              <a:t>Able to Rotate About Their Bases</a:t>
            </a:r>
          </a:p>
          <a:p>
            <a:pPr lvl="2"/>
            <a:r>
              <a:rPr lang="en-US" dirty="0" smtClean="0"/>
              <a:t>Modeled as Thin Rods</a:t>
            </a:r>
          </a:p>
          <a:p>
            <a:pPr lvl="1"/>
            <a:r>
              <a:rPr lang="en-US" dirty="0" smtClean="0"/>
              <a:t>4 Motors</a:t>
            </a:r>
          </a:p>
          <a:p>
            <a:pPr lvl="2"/>
            <a:r>
              <a:rPr lang="en-US" dirty="0" smtClean="0"/>
              <a:t>Able to Slide Along Their Arms</a:t>
            </a:r>
          </a:p>
          <a:p>
            <a:pPr lvl="2"/>
            <a:r>
              <a:rPr lang="en-US" dirty="0" smtClean="0"/>
              <a:t>Modeled as Point Masses</a:t>
            </a:r>
          </a:p>
          <a:p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938033" y="3641961"/>
            <a:ext cx="1172231" cy="1152942"/>
          </a:xfrm>
          <a:prstGeom prst="ellipse">
            <a:avLst/>
          </a:prstGeom>
          <a:solidFill>
            <a:srgbClr val="30ACEC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476742" y="4170754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82029" y="4170754"/>
            <a:ext cx="3145239" cy="95356"/>
            <a:chOff x="5482029" y="4170754"/>
            <a:chExt cx="3145239" cy="95356"/>
          </a:xfrm>
        </p:grpSpPr>
        <p:sp>
          <p:nvSpPr>
            <p:cNvPr id="26" name="Rectangle 25"/>
            <p:cNvSpPr/>
            <p:nvPr/>
          </p:nvSpPr>
          <p:spPr>
            <a:xfrm>
              <a:off x="6998212" y="4170754"/>
              <a:ext cx="1629056" cy="95356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82029" y="4170754"/>
              <a:ext cx="1629056" cy="95356"/>
            </a:xfrm>
            <a:prstGeom prst="rect">
              <a:avLst/>
            </a:prstGeom>
            <a:noFill/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7015451" y="4170754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21028" y="4170754"/>
            <a:ext cx="3135820" cy="95356"/>
            <a:chOff x="4421028" y="4170754"/>
            <a:chExt cx="3135820" cy="95356"/>
          </a:xfrm>
        </p:grpSpPr>
        <p:sp>
          <p:nvSpPr>
            <p:cNvPr id="31" name="Rectangle 30"/>
            <p:cNvSpPr/>
            <p:nvPr/>
          </p:nvSpPr>
          <p:spPr>
            <a:xfrm>
              <a:off x="4421028" y="4170754"/>
              <a:ext cx="1629056" cy="95356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45030" y="4170754"/>
              <a:ext cx="1611818" cy="95356"/>
            </a:xfrm>
            <a:prstGeom prst="rect">
              <a:avLst/>
            </a:prstGeom>
            <a:noFill/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33" name="Oval 32"/>
          <p:cNvSpPr/>
          <p:nvPr/>
        </p:nvSpPr>
        <p:spPr>
          <a:xfrm>
            <a:off x="5938033" y="4170754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36941" y="4107270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473712" y="4107269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479826" y="2129265"/>
            <a:ext cx="94814" cy="3146752"/>
            <a:chOff x="6476741" y="2133601"/>
            <a:chExt cx="94814" cy="3146752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5704952" y="2905390"/>
              <a:ext cx="1638392" cy="94813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5704953" y="4413750"/>
              <a:ext cx="1638392" cy="94813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6476742" y="3654964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49" name="Group 48"/>
          <p:cNvGrpSpPr/>
          <p:nvPr/>
        </p:nvGrpSpPr>
        <p:grpSpPr>
          <a:xfrm rot="5400000">
            <a:off x="4953730" y="4684457"/>
            <a:ext cx="3145239" cy="95356"/>
            <a:chOff x="5482029" y="4170754"/>
            <a:chExt cx="3145239" cy="95356"/>
          </a:xfrm>
        </p:grpSpPr>
        <p:sp>
          <p:nvSpPr>
            <p:cNvPr id="50" name="Rectangle 49"/>
            <p:cNvSpPr/>
            <p:nvPr/>
          </p:nvSpPr>
          <p:spPr>
            <a:xfrm>
              <a:off x="6998212" y="4170754"/>
              <a:ext cx="1629056" cy="95356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82029" y="4170754"/>
              <a:ext cx="1629056" cy="95356"/>
            </a:xfrm>
            <a:prstGeom prst="rect">
              <a:avLst/>
            </a:prstGeom>
            <a:noFill/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21" name="Oval 20"/>
          <p:cNvSpPr/>
          <p:nvPr/>
        </p:nvSpPr>
        <p:spPr>
          <a:xfrm>
            <a:off x="6476742" y="4690878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06541" y="2188444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06541" y="6033140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7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path" presetSubtype="0" accel="20000" decel="2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0.12951 0.00023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20000" decel="2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0052 0.17291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86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20000" decel="2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0.12882 0.00023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1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20000" decel="2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1.66667E-6 -0.1763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uiExpand="1" animBg="1"/>
      <p:bldP spid="18" grpId="0" uiExpand="1" animBg="1"/>
      <p:bldP spid="29" grpId="0" uiExpand="1" animBg="1"/>
      <p:bldP spid="33" grpId="0" uiExpand="1" animBg="1"/>
      <p:bldP spid="40" grpId="0" animBg="1"/>
      <p:bldP spid="40" grpId="1" animBg="1"/>
      <p:bldP spid="41" grpId="0" animBg="1"/>
      <p:bldP spid="41" grpId="1" animBg="1"/>
      <p:bldP spid="22" grpId="0" uiExpand="1" animBg="1"/>
      <p:bldP spid="21" grpId="0" uiExpan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22819" y="6050754"/>
            <a:ext cx="2133600" cy="365125"/>
          </a:xfrm>
        </p:spPr>
        <p:txBody>
          <a:bodyPr/>
          <a:lstStyle/>
          <a:p>
            <a:fld id="{41895F69-2B94-AA41-9634-787A4876B057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Numerical Control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5829" y="1445258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29" y="1445258"/>
                <a:ext cx="1057212" cy="299249"/>
              </a:xfrm>
              <a:prstGeom prst="rect">
                <a:avLst/>
              </a:prstGeom>
              <a:blipFill rotWithShape="0">
                <a:blip r:embed="rId9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92631" y="1460858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31" y="1460858"/>
                <a:ext cx="1057212" cy="299249"/>
              </a:xfrm>
              <a:prstGeom prst="rect">
                <a:avLst/>
              </a:prstGeom>
              <a:blipFill rotWithShape="0">
                <a:blip r:embed="rId10"/>
                <a:stretch>
                  <a:fillRect l="-4624" r="-289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20807" y="1460859"/>
                <a:ext cx="105721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807" y="1460859"/>
                <a:ext cx="1057212" cy="299249"/>
              </a:xfrm>
              <a:prstGeom prst="rect">
                <a:avLst/>
              </a:prstGeom>
              <a:blipFill rotWithShape="0">
                <a:blip r:embed="rId11"/>
                <a:stretch>
                  <a:fillRect l="-4023" r="-2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quad3DarmAngles-41step5se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09207" y="1760108"/>
            <a:ext cx="3476521" cy="5214782"/>
          </a:xfrm>
          <a:prstGeom prst="rect">
            <a:avLst/>
          </a:prstGeom>
        </p:spPr>
      </p:pic>
      <p:pic>
        <p:nvPicPr>
          <p:cNvPr id="6" name="quad3DarmAngles-41step4se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969325" y="1760107"/>
            <a:ext cx="3499496" cy="5249243"/>
          </a:xfrm>
          <a:prstGeom prst="rect">
            <a:avLst/>
          </a:prstGeom>
        </p:spPr>
      </p:pic>
      <p:pic>
        <p:nvPicPr>
          <p:cNvPr id="9" name="quad3DarmAngles-41step3se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954870" y="1712225"/>
            <a:ext cx="3508444" cy="52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Dynamic Modelling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Symmetric 3D Dynamic Model Found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LQR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Stabilizing Control Found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Set Point Gain Scheduling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Simple Transitions Can Be Covered by a 3-Point Model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Nonlinear Optimal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Controllability via Geometry Transformation Verified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Program Written and Ready for Further Trials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Dynamic Modelling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Incorporate Internal Torques to Allow Asymmetric Shapes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Incorporate Drag and Gyroscopic Effects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LQR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Continue Troubleshooting Lack of Return to Origin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Set Point Gain Scheduling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Model Trajectories and More Complex Transformations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Nonlinear Optimal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Continue to Add Control Dimensionality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Implement ODE45 Dynamics Modeling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Investigate Effects of Changes to Cost Function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Suggestions for Further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01" y="4964607"/>
            <a:ext cx="4559300" cy="136779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15927" y="3613622"/>
            <a:ext cx="7098030" cy="1181101"/>
            <a:chOff x="1965960" y="4092564"/>
            <a:chExt cx="6023610" cy="8299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62316"/>
            <a:stretch/>
          </p:blipFill>
          <p:spPr>
            <a:xfrm>
              <a:off x="4846320" y="4092564"/>
              <a:ext cx="3143250" cy="829955"/>
            </a:xfrm>
            <a:prstGeom prst="rect">
              <a:avLst/>
            </a:prstGeom>
          </p:spPr>
        </p:pic>
        <p:pic>
          <p:nvPicPr>
            <p:cNvPr id="10" name="Picture 2" descr="https://www.aa.washington.edu/research/ndcl/images/labBanner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1" r="60888"/>
            <a:stretch/>
          </p:blipFill>
          <p:spPr bwMode="auto">
            <a:xfrm>
              <a:off x="1965960" y="4092564"/>
              <a:ext cx="2880360" cy="8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://media.graytvinc.com/images/air+force2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85" y="1229294"/>
            <a:ext cx="2198515" cy="17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4/40/Air_Force_Institute_of_Tech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317" y="1289392"/>
            <a:ext cx="1841402" cy="18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8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27300" y="1225899"/>
            <a:ext cx="8629119" cy="4971848"/>
          </a:xfrm>
        </p:spPr>
        <p:txBody>
          <a:bodyPr/>
          <a:lstStyle/>
          <a:p>
            <a:pPr marL="0" indent="0">
              <a:buNone/>
            </a:pPr>
            <a:r>
              <a:rPr lang="en-US" sz="1400" baseline="30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S. </a:t>
            </a:r>
            <a:r>
              <a:rPr lang="en-US" sz="1400" dirty="0" err="1" smtClean="0">
                <a:solidFill>
                  <a:srgbClr val="000000"/>
                </a:solidFill>
              </a:rPr>
              <a:t>Bouabdallah</a:t>
            </a:r>
            <a:r>
              <a:rPr lang="en-US" sz="1400" dirty="0" smtClean="0">
                <a:solidFill>
                  <a:srgbClr val="000000"/>
                </a:solidFill>
              </a:rPr>
              <a:t>, A. </a:t>
            </a:r>
            <a:r>
              <a:rPr lang="en-US" sz="1400" dirty="0" err="1" smtClean="0">
                <a:solidFill>
                  <a:srgbClr val="000000"/>
                </a:solidFill>
              </a:rPr>
              <a:t>Noth</a:t>
            </a:r>
            <a:r>
              <a:rPr lang="en-US" sz="1400" dirty="0" smtClean="0">
                <a:solidFill>
                  <a:srgbClr val="000000"/>
                </a:solidFill>
              </a:rPr>
              <a:t>, and R. </a:t>
            </a:r>
            <a:r>
              <a:rPr lang="en-US" sz="1400" dirty="0" err="1" smtClean="0">
                <a:solidFill>
                  <a:srgbClr val="000000"/>
                </a:solidFill>
              </a:rPr>
              <a:t>Siegwart</a:t>
            </a:r>
            <a:r>
              <a:rPr lang="en-US" sz="1400" dirty="0" smtClean="0">
                <a:solidFill>
                  <a:srgbClr val="000000"/>
                </a:solidFill>
              </a:rPr>
              <a:t>, “PID vs LQ control techniques applied to an indoor micro quadrotor,” in </a:t>
            </a:r>
            <a:r>
              <a:rPr lang="en-US" sz="1400" i="1" dirty="0" smtClean="0">
                <a:solidFill>
                  <a:srgbClr val="000000"/>
                </a:solidFill>
              </a:rPr>
              <a:t>Intelligent Robots and Systems, 2004.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i="1" dirty="0" smtClean="0">
                <a:solidFill>
                  <a:srgbClr val="000000"/>
                </a:solidFill>
              </a:rPr>
              <a:t>(IROS 2004). Proceedings. 2004 IEEE/RSJ </a:t>
            </a:r>
            <a:r>
              <a:rPr lang="en-US" sz="1400" i="1" dirty="0" err="1" smtClean="0">
                <a:solidFill>
                  <a:srgbClr val="000000"/>
                </a:solidFill>
              </a:rPr>
              <a:t>Internation</a:t>
            </a:r>
            <a:r>
              <a:rPr lang="en-US" sz="1400" i="1" dirty="0" smtClean="0">
                <a:solidFill>
                  <a:srgbClr val="000000"/>
                </a:solidFill>
              </a:rPr>
              <a:t> Conference on, </a:t>
            </a:r>
            <a:r>
              <a:rPr lang="en-US" sz="1400" dirty="0" smtClean="0">
                <a:solidFill>
                  <a:srgbClr val="000000"/>
                </a:solidFill>
              </a:rPr>
              <a:t>vol. 3, pp. 2451-2453. Sept 2004.</a:t>
            </a:r>
          </a:p>
          <a:p>
            <a:pPr marL="0" indent="0">
              <a:buNone/>
            </a:pPr>
            <a:r>
              <a:rPr lang="en-US" sz="1400" baseline="30000" dirty="0" smtClean="0">
                <a:solidFill>
                  <a:srgbClr val="000000"/>
                </a:solidFill>
              </a:rPr>
              <a:t>2</a:t>
            </a:r>
            <a:r>
              <a:rPr lang="en-US" sz="1400" dirty="0" smtClean="0">
                <a:solidFill>
                  <a:srgbClr val="000000"/>
                </a:solidFill>
              </a:rPr>
              <a:t> D. Mellinger, N. Michael, M. </a:t>
            </a:r>
            <a:r>
              <a:rPr lang="en-US" sz="1400" dirty="0" err="1" smtClean="0">
                <a:solidFill>
                  <a:srgbClr val="000000"/>
                </a:solidFill>
              </a:rPr>
              <a:t>Shomin</a:t>
            </a:r>
            <a:r>
              <a:rPr lang="en-US" sz="1400" dirty="0" smtClean="0">
                <a:solidFill>
                  <a:srgbClr val="000000"/>
                </a:solidFill>
              </a:rPr>
              <a:t>, and V. Kumar, “Recent advances in quadrotor capabilities,” in </a:t>
            </a:r>
            <a:r>
              <a:rPr lang="en-US" sz="1400" i="1" dirty="0" smtClean="0">
                <a:solidFill>
                  <a:srgbClr val="000000"/>
                </a:solidFill>
              </a:rPr>
              <a:t>Robotics and Automation (ICRA), 2011 IEEE, International Conference on, </a:t>
            </a:r>
            <a:r>
              <a:rPr lang="en-US" sz="1400" dirty="0" smtClean="0">
                <a:solidFill>
                  <a:srgbClr val="000000"/>
                </a:solidFill>
              </a:rPr>
              <a:t>pp. 2964-2965, May 2011.</a:t>
            </a:r>
          </a:p>
          <a:p>
            <a:pPr marL="0" indent="0">
              <a:buNone/>
            </a:pPr>
            <a:r>
              <a:rPr lang="en-US" sz="1400" baseline="30000" dirty="0" smtClean="0">
                <a:solidFill>
                  <a:srgbClr val="000000"/>
                </a:solidFill>
              </a:rPr>
              <a:t>3</a:t>
            </a:r>
            <a:r>
              <a:rPr lang="en-US" sz="1400" dirty="0" smtClean="0">
                <a:solidFill>
                  <a:srgbClr val="000000"/>
                </a:solidFill>
              </a:rPr>
              <a:t> S. Sadr, S.A.A. </a:t>
            </a:r>
            <a:r>
              <a:rPr lang="en-US" sz="1400" dirty="0" err="1" smtClean="0">
                <a:solidFill>
                  <a:srgbClr val="000000"/>
                </a:solidFill>
              </a:rPr>
              <a:t>Moosavian</a:t>
            </a:r>
            <a:r>
              <a:rPr lang="en-US" sz="1400" dirty="0" smtClean="0">
                <a:solidFill>
                  <a:srgbClr val="000000"/>
                </a:solidFill>
              </a:rPr>
              <a:t>, and P. </a:t>
            </a:r>
            <a:r>
              <a:rPr lang="en-US" sz="1400" dirty="0" err="1" smtClean="0">
                <a:solidFill>
                  <a:srgbClr val="000000"/>
                </a:solidFill>
              </a:rPr>
              <a:t>Zarafshan</a:t>
            </a:r>
            <a:r>
              <a:rPr lang="en-US" sz="1400" dirty="0" smtClean="0">
                <a:solidFill>
                  <a:srgbClr val="000000"/>
                </a:solidFill>
              </a:rPr>
              <a:t>, “Dynamics modeling and control of a quadrotor with swing load,” </a:t>
            </a:r>
            <a:r>
              <a:rPr lang="en-US" sz="1400" i="1" dirty="0" smtClean="0">
                <a:solidFill>
                  <a:srgbClr val="000000"/>
                </a:solidFill>
              </a:rPr>
              <a:t>Journal of Robotics, </a:t>
            </a:r>
            <a:r>
              <a:rPr lang="en-US" sz="1400" dirty="0" smtClean="0">
                <a:solidFill>
                  <a:srgbClr val="000000"/>
                </a:solidFill>
              </a:rPr>
              <a:t>vol. 2014, 2014.</a:t>
            </a: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baseline="30000" dirty="0" smtClean="0">
                <a:solidFill>
                  <a:srgbClr val="000000"/>
                </a:solidFill>
              </a:rPr>
              <a:t>4</a:t>
            </a:r>
            <a:r>
              <a:rPr lang="en-US" sz="1400" dirty="0" smtClean="0">
                <a:solidFill>
                  <a:srgbClr val="000000"/>
                </a:solidFill>
              </a:rPr>
              <a:t> A.E. Jimenez-Cano, J. Martin, G. Heredia, A. </a:t>
            </a:r>
            <a:r>
              <a:rPr lang="en-US" sz="1400" dirty="0" err="1" smtClean="0">
                <a:solidFill>
                  <a:srgbClr val="000000"/>
                </a:solidFill>
              </a:rPr>
              <a:t>Ollero</a:t>
            </a:r>
            <a:r>
              <a:rPr lang="en-US" sz="1400" dirty="0" smtClean="0">
                <a:solidFill>
                  <a:srgbClr val="000000"/>
                </a:solidFill>
              </a:rPr>
              <a:t>, and R. Cano, “Control of an aerial robot with multi-link arm for assembly tasks,” in </a:t>
            </a:r>
            <a:r>
              <a:rPr lang="en-US" sz="1400" i="1" dirty="0" smtClean="0">
                <a:solidFill>
                  <a:srgbClr val="000000"/>
                </a:solidFill>
              </a:rPr>
              <a:t>Robotics and Automation (ICRA), 2013 IEEE </a:t>
            </a:r>
            <a:r>
              <a:rPr lang="en-US" sz="1400" i="1" dirty="0" err="1" smtClean="0">
                <a:solidFill>
                  <a:srgbClr val="000000"/>
                </a:solidFill>
              </a:rPr>
              <a:t>Converence</a:t>
            </a:r>
            <a:r>
              <a:rPr lang="en-US" sz="1400" i="1" dirty="0" smtClean="0">
                <a:solidFill>
                  <a:srgbClr val="000000"/>
                </a:solidFill>
              </a:rPr>
              <a:t> on</a:t>
            </a:r>
            <a:r>
              <a:rPr lang="en-US" sz="1400" dirty="0" smtClean="0">
                <a:solidFill>
                  <a:srgbClr val="000000"/>
                </a:solidFill>
              </a:rPr>
              <a:t>, pp. 4916-4921, May 2013.</a:t>
            </a: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baseline="30000" dirty="0" smtClean="0">
                <a:solidFill>
                  <a:srgbClr val="000000"/>
                </a:solidFill>
              </a:rPr>
              <a:t>5</a:t>
            </a:r>
            <a:r>
              <a:rPr lang="en-US" sz="1400" dirty="0" smtClean="0">
                <a:solidFill>
                  <a:srgbClr val="000000"/>
                </a:solidFill>
              </a:rPr>
              <a:t> J.D. Becker, </a:t>
            </a:r>
            <a:r>
              <a:rPr lang="en-US" sz="1400" i="1" dirty="0" smtClean="0">
                <a:solidFill>
                  <a:srgbClr val="000000"/>
                </a:solidFill>
              </a:rPr>
              <a:t>Modeling and Control of a Quadrotor with Dynamic Inertia. </a:t>
            </a:r>
            <a:r>
              <a:rPr lang="en-US" sz="1400" dirty="0" smtClean="0">
                <a:solidFill>
                  <a:srgbClr val="000000"/>
                </a:solidFill>
              </a:rPr>
              <a:t>Masters Thesis, 2013.</a:t>
            </a: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Thank you for your time and attention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dirty="0" smtClean="0">
                <a:solidFill>
                  <a:srgbClr val="000000"/>
                </a:solidFill>
              </a:rPr>
              <a:t>Questions?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5938033" y="3641961"/>
            <a:ext cx="1172231" cy="1152942"/>
          </a:xfrm>
          <a:prstGeom prst="ellipse">
            <a:avLst/>
          </a:prstGeom>
          <a:solidFill>
            <a:srgbClr val="30ACEC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Model Definition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Arm Designators</a:t>
            </a:r>
          </a:p>
          <a:p>
            <a:pPr lvl="1"/>
            <a:r>
              <a:rPr lang="en-US" dirty="0"/>
              <a:t>A, B, C, D</a:t>
            </a:r>
          </a:p>
          <a:p>
            <a:r>
              <a:rPr lang="en-US" dirty="0" smtClean="0"/>
              <a:t>Geometric Definitions</a:t>
            </a:r>
          </a:p>
          <a:p>
            <a:pPr lvl="1"/>
            <a:r>
              <a:rPr lang="en-US" dirty="0" smtClean="0"/>
              <a:t>Body Radius, </a:t>
            </a:r>
            <a:r>
              <a:rPr lang="el-GR" dirty="0" smtClean="0"/>
              <a:t>ρ</a:t>
            </a:r>
            <a:r>
              <a:rPr lang="en-US" baseline="-25000" dirty="0" smtClean="0"/>
              <a:t>Body</a:t>
            </a:r>
          </a:p>
          <a:p>
            <a:pPr lvl="1"/>
            <a:r>
              <a:rPr lang="en-US" dirty="0" smtClean="0"/>
              <a:t>Body Height,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Body</a:t>
            </a:r>
            <a:endParaRPr lang="en-US" dirty="0" smtClean="0"/>
          </a:p>
          <a:p>
            <a:pPr lvl="1"/>
            <a:r>
              <a:rPr lang="en-US" dirty="0" smtClean="0"/>
              <a:t>Arm Pivot Base Distances</a:t>
            </a:r>
          </a:p>
          <a:p>
            <a:pPr lvl="2"/>
            <a:r>
              <a:rPr lang="en-US" dirty="0" err="1" smtClean="0"/>
              <a:t>b</a:t>
            </a:r>
            <a:r>
              <a:rPr lang="en-US" baseline="-25000" dirty="0" err="1" smtClean="0"/>
              <a:t>A</a:t>
            </a:r>
            <a:r>
              <a:rPr lang="en-US" dirty="0" smtClean="0"/>
              <a:t> ,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B</a:t>
            </a:r>
            <a:r>
              <a:rPr lang="en-US" dirty="0" smtClean="0"/>
              <a:t> ,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C</a:t>
            </a:r>
            <a:r>
              <a:rPr lang="en-US" dirty="0" smtClean="0"/>
              <a:t> ,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D</a:t>
            </a:r>
            <a:endParaRPr lang="en-US" dirty="0" smtClean="0"/>
          </a:p>
          <a:p>
            <a:pPr lvl="1"/>
            <a:r>
              <a:rPr lang="en-US" dirty="0" smtClean="0"/>
              <a:t>Arm Lengths</a:t>
            </a:r>
          </a:p>
          <a:p>
            <a:pPr lvl="2"/>
            <a:r>
              <a:rPr lang="en-US" i="1" dirty="0" err="1"/>
              <a:t>l</a:t>
            </a:r>
            <a:r>
              <a:rPr lang="en-US" baseline="-25000" dirty="0" err="1" smtClean="0"/>
              <a:t>A</a:t>
            </a:r>
            <a:r>
              <a:rPr lang="en-US" dirty="0" smtClean="0"/>
              <a:t> , </a:t>
            </a:r>
            <a:r>
              <a:rPr lang="en-US" i="1" dirty="0" err="1" smtClean="0"/>
              <a:t>l</a:t>
            </a:r>
            <a:r>
              <a:rPr lang="en-US" baseline="-25000" dirty="0" err="1" smtClean="0"/>
              <a:t>B</a:t>
            </a:r>
            <a:r>
              <a:rPr lang="en-US" dirty="0" smtClean="0"/>
              <a:t> , </a:t>
            </a:r>
            <a:r>
              <a:rPr lang="en-US" i="1" dirty="0" err="1" smtClean="0"/>
              <a:t>l</a:t>
            </a:r>
            <a:r>
              <a:rPr lang="en-US" baseline="-25000" dirty="0" err="1" smtClean="0"/>
              <a:t>C</a:t>
            </a:r>
            <a:r>
              <a:rPr lang="en-US" dirty="0" smtClean="0"/>
              <a:t> , </a:t>
            </a:r>
            <a:r>
              <a:rPr lang="en-US" i="1" dirty="0" err="1" smtClean="0"/>
              <a:t>l</a:t>
            </a:r>
            <a:r>
              <a:rPr lang="en-US" baseline="-25000" dirty="0" err="1" smtClean="0"/>
              <a:t>D</a:t>
            </a:r>
            <a:endParaRPr lang="en-US" dirty="0" smtClean="0"/>
          </a:p>
          <a:p>
            <a:pPr lvl="1"/>
            <a:r>
              <a:rPr lang="en-US" dirty="0" smtClean="0"/>
              <a:t>Arm Angles</a:t>
            </a:r>
          </a:p>
          <a:p>
            <a:pPr lvl="2"/>
            <a:r>
              <a:rPr lang="en-US" dirty="0" smtClean="0"/>
              <a:t>α</a:t>
            </a:r>
            <a:r>
              <a:rPr lang="en-US" baseline="-25000" dirty="0" smtClean="0"/>
              <a:t>A</a:t>
            </a:r>
            <a:r>
              <a:rPr lang="en-US" dirty="0" smtClean="0"/>
              <a:t> , α</a:t>
            </a:r>
            <a:r>
              <a:rPr lang="en-US" baseline="-25000" dirty="0" smtClean="0"/>
              <a:t>B</a:t>
            </a:r>
            <a:r>
              <a:rPr lang="en-US" dirty="0" smtClean="0"/>
              <a:t> , α</a:t>
            </a:r>
            <a:r>
              <a:rPr lang="en-US" baseline="-25000" dirty="0" smtClean="0"/>
              <a:t>C</a:t>
            </a:r>
            <a:r>
              <a:rPr lang="en-US" dirty="0" smtClean="0"/>
              <a:t> , α</a:t>
            </a:r>
            <a:r>
              <a:rPr lang="en-US" baseline="-25000" dirty="0" smtClean="0"/>
              <a:t>D</a:t>
            </a:r>
            <a:endParaRPr lang="en-US" dirty="0" smtClean="0"/>
          </a:p>
          <a:p>
            <a:pPr lvl="1"/>
            <a:r>
              <a:rPr lang="en-US" dirty="0" smtClean="0"/>
              <a:t>Motor Positions</a:t>
            </a:r>
          </a:p>
          <a:p>
            <a:pPr lvl="2"/>
            <a:r>
              <a:rPr lang="en-US" dirty="0" err="1" smtClean="0"/>
              <a:t>d</a:t>
            </a:r>
            <a:r>
              <a:rPr lang="en-US" baseline="-25000" dirty="0" err="1" smtClean="0"/>
              <a:t>A</a:t>
            </a:r>
            <a:r>
              <a:rPr lang="en-US" dirty="0" smtClean="0"/>
              <a:t> , d</a:t>
            </a:r>
            <a:r>
              <a:rPr lang="en-US" baseline="-25000" dirty="0" smtClean="0"/>
              <a:t>B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C</a:t>
            </a:r>
            <a:r>
              <a:rPr lang="en-US" dirty="0" smtClean="0"/>
              <a:t> ,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D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482029" y="4170754"/>
            <a:ext cx="3145239" cy="95356"/>
            <a:chOff x="5482029" y="4170754"/>
            <a:chExt cx="3145239" cy="95356"/>
          </a:xfrm>
        </p:grpSpPr>
        <p:sp>
          <p:nvSpPr>
            <p:cNvPr id="26" name="Rectangle 25"/>
            <p:cNvSpPr/>
            <p:nvPr/>
          </p:nvSpPr>
          <p:spPr>
            <a:xfrm>
              <a:off x="6998212" y="4170754"/>
              <a:ext cx="1629056" cy="95356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82029" y="4170754"/>
              <a:ext cx="1629056" cy="95356"/>
            </a:xfrm>
            <a:prstGeom prst="rect">
              <a:avLst/>
            </a:prstGeom>
            <a:noFill/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421028" y="4170754"/>
            <a:ext cx="3135820" cy="95356"/>
            <a:chOff x="4421028" y="4170754"/>
            <a:chExt cx="3135820" cy="95356"/>
          </a:xfrm>
        </p:grpSpPr>
        <p:sp>
          <p:nvSpPr>
            <p:cNvPr id="31" name="Rectangle 30"/>
            <p:cNvSpPr/>
            <p:nvPr/>
          </p:nvSpPr>
          <p:spPr>
            <a:xfrm>
              <a:off x="4421028" y="4170754"/>
              <a:ext cx="1629056" cy="95356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45030" y="4170754"/>
              <a:ext cx="1611818" cy="95356"/>
            </a:xfrm>
            <a:prstGeom prst="rect">
              <a:avLst/>
            </a:prstGeom>
            <a:noFill/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/>
          <p:nvPr/>
        </p:nvSpPr>
        <p:spPr>
          <a:xfrm>
            <a:off x="8336941" y="4107270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473712" y="4107269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479826" y="2129265"/>
            <a:ext cx="94814" cy="3146752"/>
            <a:chOff x="6476741" y="2133601"/>
            <a:chExt cx="94814" cy="3146752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5704952" y="2905390"/>
              <a:ext cx="1638392" cy="94813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5704953" y="4413750"/>
              <a:ext cx="1638392" cy="94813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rot="5400000">
            <a:off x="4953730" y="4684457"/>
            <a:ext cx="3145239" cy="95356"/>
            <a:chOff x="5482029" y="4170754"/>
            <a:chExt cx="3145239" cy="95356"/>
          </a:xfrm>
        </p:grpSpPr>
        <p:sp>
          <p:nvSpPr>
            <p:cNvPr id="50" name="Rectangle 49"/>
            <p:cNvSpPr/>
            <p:nvPr/>
          </p:nvSpPr>
          <p:spPr>
            <a:xfrm>
              <a:off x="6998212" y="4170754"/>
              <a:ext cx="1629056" cy="95356"/>
            </a:xfrm>
            <a:prstGeom prst="rect">
              <a:avLst/>
            </a:prstGeom>
            <a:solidFill>
              <a:srgbClr val="FF0000"/>
            </a:solidFill>
            <a:ln w="15875" cap="rnd" cmpd="sng" algn="ctr">
              <a:solidFill>
                <a:srgbClr val="30ACE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82029" y="4170754"/>
              <a:ext cx="1629056" cy="95356"/>
            </a:xfrm>
            <a:prstGeom prst="rect">
              <a:avLst/>
            </a:prstGeom>
            <a:noFill/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6476742" y="4170754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015451" y="4170754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938033" y="4170754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476742" y="3654964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76742" y="4690878"/>
            <a:ext cx="94813" cy="95356"/>
          </a:xfrm>
          <a:prstGeom prst="ellipse">
            <a:avLst/>
          </a:prstGeom>
          <a:solidFill>
            <a:sysClr val="windowText" lastClr="00000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06541" y="2188444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06541" y="6033140"/>
            <a:ext cx="237644" cy="222323"/>
          </a:xfrm>
          <a:prstGeom prst="ellipse">
            <a:avLst/>
          </a:prstGeom>
          <a:solidFill>
            <a:srgbClr val="00B050"/>
          </a:solidFill>
          <a:ln w="15875" cap="rnd" cmpd="sng" algn="ctr">
            <a:solidFill>
              <a:srgbClr val="30ACEC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124575" y="3793518"/>
            <a:ext cx="411681" cy="4076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97229" y="3440109"/>
            <a:ext cx="94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l-GR" dirty="0"/>
              <a:t>ρ</a:t>
            </a:r>
            <a:r>
              <a:rPr lang="en-US" baseline="-25000" dirty="0"/>
              <a:t>Body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62084" y="1785241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090399" y="4033764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362084" y="6316423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622651" y="4033764"/>
            <a:ext cx="34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17" idx="6"/>
          </p:cNvCxnSpPr>
          <p:nvPr/>
        </p:nvCxnSpPr>
        <p:spPr>
          <a:xfrm flipH="1">
            <a:off x="6513087" y="4218432"/>
            <a:ext cx="597177" cy="27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19621" y="3836759"/>
            <a:ext cx="94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 smtClean="0"/>
              <a:t>b</a:t>
            </a:r>
            <a:r>
              <a:rPr lang="en-US" baseline="-25000" dirty="0" err="1" smtClean="0"/>
              <a:t>B</a:t>
            </a:r>
            <a:endParaRPr lang="en-US" baseline="-25000" dirty="0"/>
          </a:p>
        </p:txBody>
      </p:sp>
      <p:cxnSp>
        <p:nvCxnSpPr>
          <p:cNvPr id="42" name="Straight Arrow Connector 41"/>
          <p:cNvCxnSpPr>
            <a:stCxn id="33" idx="6"/>
          </p:cNvCxnSpPr>
          <p:nvPr/>
        </p:nvCxnSpPr>
        <p:spPr>
          <a:xfrm flipH="1">
            <a:off x="4577645" y="4218432"/>
            <a:ext cx="1455201" cy="54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75427" y="3810489"/>
            <a:ext cx="94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err="1" smtClean="0"/>
              <a:t>d</a:t>
            </a:r>
            <a:r>
              <a:rPr lang="en-US" baseline="-25000" dirty="0" err="1" smtClean="0"/>
              <a:t>D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15" name="Right Brace 14"/>
          <p:cNvSpPr/>
          <p:nvPr/>
        </p:nvSpPr>
        <p:spPr>
          <a:xfrm>
            <a:off x="6603928" y="4738556"/>
            <a:ext cx="249540" cy="15778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844500" y="5309304"/>
            <a:ext cx="94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i="1" dirty="0" err="1" smtClean="0"/>
              <a:t>l</a:t>
            </a:r>
            <a:r>
              <a:rPr lang="en-US" baseline="-25000" dirty="0" err="1" smtClean="0"/>
              <a:t>C</a:t>
            </a:r>
            <a:endParaRPr lang="en-US" i="1" baseline="-25000" dirty="0"/>
          </a:p>
          <a:p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067960" y="2450596"/>
            <a:ext cx="0" cy="1759987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Bent Arrow 56"/>
          <p:cNvSpPr/>
          <p:nvPr/>
        </p:nvSpPr>
        <p:spPr>
          <a:xfrm rot="5400000">
            <a:off x="6993516" y="3500525"/>
            <a:ext cx="762000" cy="609600"/>
          </a:xfrm>
          <a:prstGeom prst="bentArrow">
            <a:avLst>
              <a:gd name="adj1" fmla="val 13750"/>
              <a:gd name="adj2" fmla="val 11250"/>
              <a:gd name="adj3" fmla="val 25000"/>
              <a:gd name="adj4" fmla="val 87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54641" y="3278879"/>
            <a:ext cx="48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α</a:t>
            </a:r>
            <a:r>
              <a:rPr lang="en-US" baseline="-25000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125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/>
      <p:bldP spid="43" grpId="0"/>
      <p:bldP spid="15" grpId="0" animBg="1"/>
      <p:bldP spid="46" grpId="0"/>
      <p:bldP spid="57" grpId="0" animBg="1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Body Frame Axes</a:t>
                </a:r>
              </a:p>
              <a:p>
                <a:pPr lvl="1"/>
                <a:r>
                  <a:rPr lang="en-US" dirty="0" smtClean="0"/>
                  <a:t>x Forward</a:t>
                </a:r>
              </a:p>
              <a:p>
                <a:pPr lvl="1"/>
                <a:r>
                  <a:rPr lang="en-US" dirty="0" smtClean="0"/>
                  <a:t>y Right</a:t>
                </a:r>
              </a:p>
              <a:p>
                <a:pPr lvl="1"/>
                <a:r>
                  <a:rPr lang="en-US" dirty="0" smtClean="0"/>
                  <a:t>z Down</a:t>
                </a:r>
                <a:endParaRPr lang="en-US" sz="1600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System Inputs</a:t>
                </a:r>
              </a:p>
              <a:p>
                <a:pPr lvl="1"/>
                <a:r>
                  <a:rPr lang="en-US" dirty="0" smtClean="0"/>
                  <a:t>Throttles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Shape-Changing Forces and Torques</a:t>
                </a:r>
              </a:p>
              <a:p>
                <a:pPr lvl="2"/>
                <a:r>
                  <a:rPr lang="en-US" dirty="0" smtClean="0"/>
                  <a:t>Normalized to Give Specified Accelerations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0">
                <a:blip r:embed="rId2"/>
                <a:stretch>
                  <a:fillRect l="-968" t="-980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Model Definition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52" y="1118892"/>
            <a:ext cx="3987167" cy="2415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252" y="2926089"/>
            <a:ext cx="3987167" cy="384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7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Model Definition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536681"/>
            <a:ext cx="8184662" cy="4971848"/>
          </a:xfrm>
        </p:spPr>
        <p:txBody>
          <a:bodyPr/>
          <a:lstStyle/>
          <a:p>
            <a:r>
              <a:rPr lang="en-US" dirty="0" smtClean="0"/>
              <a:t>Rotation Matrix</a:t>
            </a:r>
          </a:p>
          <a:p>
            <a:pPr lvl="1"/>
            <a:r>
              <a:rPr lang="en-US" dirty="0" smtClean="0"/>
              <a:t>Roll-Pitch-Yaw Euler Angles Selected</a:t>
            </a:r>
          </a:p>
          <a:p>
            <a:pPr marL="914400" lvl="2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7300" y="3147271"/>
                <a:ext cx="8731634" cy="1565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3686466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i="1" smtClean="0">
                              <a:solidFill>
                                <a:srgbClr val="37246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37246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3200" i="1" smtClean="0">
                          <a:solidFill>
                            <a:srgbClr val="37246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rgbClr val="37246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rgbClr val="37246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i="1" smtClean="0">
                                    <a:solidFill>
                                      <a:srgbClr val="37246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r>
                                  <a:rPr lang="en-US" sz="3200" i="1" smtClean="0">
                                    <a:solidFill>
                                      <a:srgbClr val="37246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en-US" sz="3200" i="1" smtClean="0">
                                    <a:solidFill>
                                      <a:srgbClr val="37246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i="1" smtClean="0">
                                    <a:solidFill>
                                      <a:srgbClr val="37246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en-US" sz="3200" i="1" smtClean="0">
                                    <a:solidFill>
                                      <a:srgbClr val="37246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r>
                                  <a:rPr lang="en-US" sz="3200" i="1" smtClean="0">
                                    <a:solidFill>
                                      <a:srgbClr val="37246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solidFill>
                                          <a:srgbClr val="37246B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>
                  <a:solidFill>
                    <a:prstClr val="white"/>
                  </a:solidFill>
                  <a:latin typeface="Corbel" panose="020B0503020204020204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00" y="3147271"/>
                <a:ext cx="8731634" cy="1565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72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34541</TotalTime>
  <Words>1670</Words>
  <Application>Microsoft Office PowerPoint</Application>
  <PresentationFormat>On-screen Show (4:3)</PresentationFormat>
  <Paragraphs>870</Paragraphs>
  <Slides>65</Slides>
  <Notes>32</Notes>
  <HiddenSlides>0</HiddenSlides>
  <MMClips>10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맑은 고딕</vt:lpstr>
      <vt:lpstr>Arial</vt:lpstr>
      <vt:lpstr>Calibri</vt:lpstr>
      <vt:lpstr>Cambria Math</vt:lpstr>
      <vt:lpstr>Corbel</vt:lpstr>
      <vt:lpstr>Encode Sans Normal Black</vt:lpstr>
      <vt:lpstr>Lucida Grande</vt:lpstr>
      <vt:lpstr>Open Sans</vt:lpstr>
      <vt:lpstr>Open Sans Light</vt:lpstr>
      <vt:lpstr>Uni Sans Regular</vt:lpstr>
      <vt:lpstr>Custom Design</vt:lpstr>
      <vt:lpstr>1_Custom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Dustin</cp:lastModifiedBy>
  <cp:revision>528</cp:revision>
  <dcterms:created xsi:type="dcterms:W3CDTF">2014-10-14T00:51:43Z</dcterms:created>
  <dcterms:modified xsi:type="dcterms:W3CDTF">2016-03-10T00:32:47Z</dcterms:modified>
</cp:coreProperties>
</file>